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9" r:id="rId14"/>
    <p:sldId id="270" r:id="rId15"/>
    <p:sldId id="271" r:id="rId16"/>
    <p:sldId id="272" r:id="rId17"/>
    <p:sldId id="268" r:id="rId18"/>
    <p:sldId id="273" r:id="rId19"/>
    <p:sldId id="274" r:id="rId20"/>
    <p:sldId id="275" r:id="rId21"/>
    <p:sldId id="276" r:id="rId22"/>
    <p:sldId id="277" r:id="rId23"/>
    <p:sldId id="278" r:id="rId24"/>
    <p:sldId id="279"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5721"/>
  </p:normalViewPr>
  <p:slideViewPr>
    <p:cSldViewPr snapToGrid="0">
      <p:cViewPr>
        <p:scale>
          <a:sx n="102" d="100"/>
          <a:sy n="102" d="100"/>
        </p:scale>
        <p:origin x="-24"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D532FD-A652-FB82-89A8-29670B49C6A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C38ACE1-1114-D9A0-6F63-EB63DCF5C2F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6E2E5AE-52CF-5CFD-2A3B-D469A08867B1}"/>
              </a:ext>
            </a:extLst>
          </p:cNvPr>
          <p:cNvSpPr>
            <a:spLocks noGrp="1"/>
          </p:cNvSpPr>
          <p:nvPr>
            <p:ph type="dt" sz="half" idx="10"/>
          </p:nvPr>
        </p:nvSpPr>
        <p:spPr/>
        <p:txBody>
          <a:bodyPr/>
          <a:lstStyle/>
          <a:p>
            <a:fld id="{7F8C4E7A-1702-B844-8A0A-ABB32D9C03B3}" type="datetimeFigureOut">
              <a:rPr lang="en-US" smtClean="0"/>
              <a:t>4/8/24</a:t>
            </a:fld>
            <a:endParaRPr lang="en-US"/>
          </a:p>
        </p:txBody>
      </p:sp>
      <p:sp>
        <p:nvSpPr>
          <p:cNvPr id="5" name="Footer Placeholder 4">
            <a:extLst>
              <a:ext uri="{FF2B5EF4-FFF2-40B4-BE49-F238E27FC236}">
                <a16:creationId xmlns:a16="http://schemas.microsoft.com/office/drawing/2014/main" id="{1953F36D-8FF0-0940-C20C-B329729416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B01F25F-DFC0-9DA7-65F9-2B00E849CA46}"/>
              </a:ext>
            </a:extLst>
          </p:cNvPr>
          <p:cNvSpPr>
            <a:spLocks noGrp="1"/>
          </p:cNvSpPr>
          <p:nvPr>
            <p:ph type="sldNum" sz="quarter" idx="12"/>
          </p:nvPr>
        </p:nvSpPr>
        <p:spPr/>
        <p:txBody>
          <a:bodyPr/>
          <a:lstStyle/>
          <a:p>
            <a:fld id="{346267C8-E517-DB41-9C84-5DCF00D777DA}" type="slidenum">
              <a:rPr lang="en-US" smtClean="0"/>
              <a:t>‹#›</a:t>
            </a:fld>
            <a:endParaRPr lang="en-US"/>
          </a:p>
        </p:txBody>
      </p:sp>
    </p:spTree>
    <p:extLst>
      <p:ext uri="{BB962C8B-B14F-4D97-AF65-F5344CB8AC3E}">
        <p14:creationId xmlns:p14="http://schemas.microsoft.com/office/powerpoint/2010/main" val="3686897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A6575-086B-93A0-3604-101732DC83B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A4D13EA-BB4E-D7CD-EF49-6D505DE9CFF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B48DF3-EAF6-281E-E159-7199F5307A58}"/>
              </a:ext>
            </a:extLst>
          </p:cNvPr>
          <p:cNvSpPr>
            <a:spLocks noGrp="1"/>
          </p:cNvSpPr>
          <p:nvPr>
            <p:ph type="dt" sz="half" idx="10"/>
          </p:nvPr>
        </p:nvSpPr>
        <p:spPr/>
        <p:txBody>
          <a:bodyPr/>
          <a:lstStyle/>
          <a:p>
            <a:fld id="{7F8C4E7A-1702-B844-8A0A-ABB32D9C03B3}" type="datetimeFigureOut">
              <a:rPr lang="en-US" smtClean="0"/>
              <a:t>4/8/24</a:t>
            </a:fld>
            <a:endParaRPr lang="en-US"/>
          </a:p>
        </p:txBody>
      </p:sp>
      <p:sp>
        <p:nvSpPr>
          <p:cNvPr id="5" name="Footer Placeholder 4">
            <a:extLst>
              <a:ext uri="{FF2B5EF4-FFF2-40B4-BE49-F238E27FC236}">
                <a16:creationId xmlns:a16="http://schemas.microsoft.com/office/drawing/2014/main" id="{1CE13590-19C1-0F34-07F2-F2577E5282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B2DC5D2-8C4E-1D10-9553-8622F5BD7D38}"/>
              </a:ext>
            </a:extLst>
          </p:cNvPr>
          <p:cNvSpPr>
            <a:spLocks noGrp="1"/>
          </p:cNvSpPr>
          <p:nvPr>
            <p:ph type="sldNum" sz="quarter" idx="12"/>
          </p:nvPr>
        </p:nvSpPr>
        <p:spPr/>
        <p:txBody>
          <a:bodyPr/>
          <a:lstStyle/>
          <a:p>
            <a:fld id="{346267C8-E517-DB41-9C84-5DCF00D777DA}" type="slidenum">
              <a:rPr lang="en-US" smtClean="0"/>
              <a:t>‹#›</a:t>
            </a:fld>
            <a:endParaRPr lang="en-US"/>
          </a:p>
        </p:txBody>
      </p:sp>
    </p:spTree>
    <p:extLst>
      <p:ext uri="{BB962C8B-B14F-4D97-AF65-F5344CB8AC3E}">
        <p14:creationId xmlns:p14="http://schemas.microsoft.com/office/powerpoint/2010/main" val="2859512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81A03A-BCE9-789D-DE1D-1FD3E2368D5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A2CC7F2-FC09-1950-E0CD-1543A701D8B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A34FBD-EB45-2C47-95A9-62E53998478D}"/>
              </a:ext>
            </a:extLst>
          </p:cNvPr>
          <p:cNvSpPr>
            <a:spLocks noGrp="1"/>
          </p:cNvSpPr>
          <p:nvPr>
            <p:ph type="dt" sz="half" idx="10"/>
          </p:nvPr>
        </p:nvSpPr>
        <p:spPr/>
        <p:txBody>
          <a:bodyPr/>
          <a:lstStyle/>
          <a:p>
            <a:fld id="{7F8C4E7A-1702-B844-8A0A-ABB32D9C03B3}" type="datetimeFigureOut">
              <a:rPr lang="en-US" smtClean="0"/>
              <a:t>4/8/24</a:t>
            </a:fld>
            <a:endParaRPr lang="en-US"/>
          </a:p>
        </p:txBody>
      </p:sp>
      <p:sp>
        <p:nvSpPr>
          <p:cNvPr id="5" name="Footer Placeholder 4">
            <a:extLst>
              <a:ext uri="{FF2B5EF4-FFF2-40B4-BE49-F238E27FC236}">
                <a16:creationId xmlns:a16="http://schemas.microsoft.com/office/drawing/2014/main" id="{C93F5F8C-0DEF-B2DA-8603-B0A1C0D3B5F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0D75F4-8F41-704D-F404-738FA7371F20}"/>
              </a:ext>
            </a:extLst>
          </p:cNvPr>
          <p:cNvSpPr>
            <a:spLocks noGrp="1"/>
          </p:cNvSpPr>
          <p:nvPr>
            <p:ph type="sldNum" sz="quarter" idx="12"/>
          </p:nvPr>
        </p:nvSpPr>
        <p:spPr/>
        <p:txBody>
          <a:bodyPr/>
          <a:lstStyle/>
          <a:p>
            <a:fld id="{346267C8-E517-DB41-9C84-5DCF00D777DA}" type="slidenum">
              <a:rPr lang="en-US" smtClean="0"/>
              <a:t>‹#›</a:t>
            </a:fld>
            <a:endParaRPr lang="en-US"/>
          </a:p>
        </p:txBody>
      </p:sp>
    </p:spTree>
    <p:extLst>
      <p:ext uri="{BB962C8B-B14F-4D97-AF65-F5344CB8AC3E}">
        <p14:creationId xmlns:p14="http://schemas.microsoft.com/office/powerpoint/2010/main" val="12869218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467DE-9B43-86FE-E7BA-6C5CBBCAC23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7CF9F40-FFC4-7A30-031F-A2D58B2983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B969B7-71EE-9360-E479-655DBF46A3F4}"/>
              </a:ext>
            </a:extLst>
          </p:cNvPr>
          <p:cNvSpPr>
            <a:spLocks noGrp="1"/>
          </p:cNvSpPr>
          <p:nvPr>
            <p:ph type="dt" sz="half" idx="10"/>
          </p:nvPr>
        </p:nvSpPr>
        <p:spPr/>
        <p:txBody>
          <a:bodyPr/>
          <a:lstStyle/>
          <a:p>
            <a:fld id="{7F8C4E7A-1702-B844-8A0A-ABB32D9C03B3}" type="datetimeFigureOut">
              <a:rPr lang="en-US" smtClean="0"/>
              <a:t>4/8/24</a:t>
            </a:fld>
            <a:endParaRPr lang="en-US"/>
          </a:p>
        </p:txBody>
      </p:sp>
      <p:sp>
        <p:nvSpPr>
          <p:cNvPr id="5" name="Footer Placeholder 4">
            <a:extLst>
              <a:ext uri="{FF2B5EF4-FFF2-40B4-BE49-F238E27FC236}">
                <a16:creationId xmlns:a16="http://schemas.microsoft.com/office/drawing/2014/main" id="{409BD04D-AE51-0374-A228-6D410F842D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A152DD-23AA-0B09-9DDD-76FA04A11BE4}"/>
              </a:ext>
            </a:extLst>
          </p:cNvPr>
          <p:cNvSpPr>
            <a:spLocks noGrp="1"/>
          </p:cNvSpPr>
          <p:nvPr>
            <p:ph type="sldNum" sz="quarter" idx="12"/>
          </p:nvPr>
        </p:nvSpPr>
        <p:spPr/>
        <p:txBody>
          <a:bodyPr/>
          <a:lstStyle/>
          <a:p>
            <a:fld id="{346267C8-E517-DB41-9C84-5DCF00D777DA}" type="slidenum">
              <a:rPr lang="en-US" smtClean="0"/>
              <a:t>‹#›</a:t>
            </a:fld>
            <a:endParaRPr lang="en-US"/>
          </a:p>
        </p:txBody>
      </p:sp>
    </p:spTree>
    <p:extLst>
      <p:ext uri="{BB962C8B-B14F-4D97-AF65-F5344CB8AC3E}">
        <p14:creationId xmlns:p14="http://schemas.microsoft.com/office/powerpoint/2010/main" val="2674354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47783-EB69-BF39-4178-8ECC8AFAACB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3D8F48C-6FE0-7414-3A41-90FBE4ADF42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8AB9E97-34A8-D992-1617-15F5997335C9}"/>
              </a:ext>
            </a:extLst>
          </p:cNvPr>
          <p:cNvSpPr>
            <a:spLocks noGrp="1"/>
          </p:cNvSpPr>
          <p:nvPr>
            <p:ph type="dt" sz="half" idx="10"/>
          </p:nvPr>
        </p:nvSpPr>
        <p:spPr/>
        <p:txBody>
          <a:bodyPr/>
          <a:lstStyle/>
          <a:p>
            <a:fld id="{7F8C4E7A-1702-B844-8A0A-ABB32D9C03B3}" type="datetimeFigureOut">
              <a:rPr lang="en-US" smtClean="0"/>
              <a:t>4/8/24</a:t>
            </a:fld>
            <a:endParaRPr lang="en-US"/>
          </a:p>
        </p:txBody>
      </p:sp>
      <p:sp>
        <p:nvSpPr>
          <p:cNvPr id="5" name="Footer Placeholder 4">
            <a:extLst>
              <a:ext uri="{FF2B5EF4-FFF2-40B4-BE49-F238E27FC236}">
                <a16:creationId xmlns:a16="http://schemas.microsoft.com/office/drawing/2014/main" id="{2BA20496-346D-8EDE-B27C-2DBAC74E3E7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C2D105-2AC1-4905-CD31-2D3D45923962}"/>
              </a:ext>
            </a:extLst>
          </p:cNvPr>
          <p:cNvSpPr>
            <a:spLocks noGrp="1"/>
          </p:cNvSpPr>
          <p:nvPr>
            <p:ph type="sldNum" sz="quarter" idx="12"/>
          </p:nvPr>
        </p:nvSpPr>
        <p:spPr/>
        <p:txBody>
          <a:bodyPr/>
          <a:lstStyle/>
          <a:p>
            <a:fld id="{346267C8-E517-DB41-9C84-5DCF00D777DA}" type="slidenum">
              <a:rPr lang="en-US" smtClean="0"/>
              <a:t>‹#›</a:t>
            </a:fld>
            <a:endParaRPr lang="en-US"/>
          </a:p>
        </p:txBody>
      </p:sp>
    </p:spTree>
    <p:extLst>
      <p:ext uri="{BB962C8B-B14F-4D97-AF65-F5344CB8AC3E}">
        <p14:creationId xmlns:p14="http://schemas.microsoft.com/office/powerpoint/2010/main" val="1906292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712A84-29D6-3DD9-34D1-25F7283814E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2297EC4-1F83-7DAE-C61A-B829169D1FBE}"/>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A35D19D-95BC-0DB8-738B-71E1F886682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4D2FB62-149E-7F3F-3166-096B058A479E}"/>
              </a:ext>
            </a:extLst>
          </p:cNvPr>
          <p:cNvSpPr>
            <a:spLocks noGrp="1"/>
          </p:cNvSpPr>
          <p:nvPr>
            <p:ph type="dt" sz="half" idx="10"/>
          </p:nvPr>
        </p:nvSpPr>
        <p:spPr/>
        <p:txBody>
          <a:bodyPr/>
          <a:lstStyle/>
          <a:p>
            <a:fld id="{7F8C4E7A-1702-B844-8A0A-ABB32D9C03B3}" type="datetimeFigureOut">
              <a:rPr lang="en-US" smtClean="0"/>
              <a:t>4/8/24</a:t>
            </a:fld>
            <a:endParaRPr lang="en-US"/>
          </a:p>
        </p:txBody>
      </p:sp>
      <p:sp>
        <p:nvSpPr>
          <p:cNvPr id="6" name="Footer Placeholder 5">
            <a:extLst>
              <a:ext uri="{FF2B5EF4-FFF2-40B4-BE49-F238E27FC236}">
                <a16:creationId xmlns:a16="http://schemas.microsoft.com/office/drawing/2014/main" id="{789FF3E9-CDB4-D258-3379-EA861B8707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188B38-1265-73D3-A565-5DF2B7FD1444}"/>
              </a:ext>
            </a:extLst>
          </p:cNvPr>
          <p:cNvSpPr>
            <a:spLocks noGrp="1"/>
          </p:cNvSpPr>
          <p:nvPr>
            <p:ph type="sldNum" sz="quarter" idx="12"/>
          </p:nvPr>
        </p:nvSpPr>
        <p:spPr/>
        <p:txBody>
          <a:bodyPr/>
          <a:lstStyle/>
          <a:p>
            <a:fld id="{346267C8-E517-DB41-9C84-5DCF00D777DA}" type="slidenum">
              <a:rPr lang="en-US" smtClean="0"/>
              <a:t>‹#›</a:t>
            </a:fld>
            <a:endParaRPr lang="en-US"/>
          </a:p>
        </p:txBody>
      </p:sp>
    </p:spTree>
    <p:extLst>
      <p:ext uri="{BB962C8B-B14F-4D97-AF65-F5344CB8AC3E}">
        <p14:creationId xmlns:p14="http://schemas.microsoft.com/office/powerpoint/2010/main" val="225789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B04EC-2714-96CA-9BC9-A4D45A950C0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AF0B8E7-7987-5A9D-CCE8-5BEBF734487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1CDAE4-98BF-C428-A53B-FC2D187277C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1774545-931E-6EF0-5340-24EDDB2622A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BA4DD91-828B-F84A-2A16-DDCC1E82D6E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66F2334-6263-9E07-DE67-1645518CAAAE}"/>
              </a:ext>
            </a:extLst>
          </p:cNvPr>
          <p:cNvSpPr>
            <a:spLocks noGrp="1"/>
          </p:cNvSpPr>
          <p:nvPr>
            <p:ph type="dt" sz="half" idx="10"/>
          </p:nvPr>
        </p:nvSpPr>
        <p:spPr/>
        <p:txBody>
          <a:bodyPr/>
          <a:lstStyle/>
          <a:p>
            <a:fld id="{7F8C4E7A-1702-B844-8A0A-ABB32D9C03B3}" type="datetimeFigureOut">
              <a:rPr lang="en-US" smtClean="0"/>
              <a:t>4/8/24</a:t>
            </a:fld>
            <a:endParaRPr lang="en-US"/>
          </a:p>
        </p:txBody>
      </p:sp>
      <p:sp>
        <p:nvSpPr>
          <p:cNvPr id="8" name="Footer Placeholder 7">
            <a:extLst>
              <a:ext uri="{FF2B5EF4-FFF2-40B4-BE49-F238E27FC236}">
                <a16:creationId xmlns:a16="http://schemas.microsoft.com/office/drawing/2014/main" id="{5FB4FE93-B77B-B9BC-50E5-E4A11EFBA51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2207F58-5482-7220-C058-34A2AE377D77}"/>
              </a:ext>
            </a:extLst>
          </p:cNvPr>
          <p:cNvSpPr>
            <a:spLocks noGrp="1"/>
          </p:cNvSpPr>
          <p:nvPr>
            <p:ph type="sldNum" sz="quarter" idx="12"/>
          </p:nvPr>
        </p:nvSpPr>
        <p:spPr/>
        <p:txBody>
          <a:bodyPr/>
          <a:lstStyle/>
          <a:p>
            <a:fld id="{346267C8-E517-DB41-9C84-5DCF00D777DA}" type="slidenum">
              <a:rPr lang="en-US" smtClean="0"/>
              <a:t>‹#›</a:t>
            </a:fld>
            <a:endParaRPr lang="en-US"/>
          </a:p>
        </p:txBody>
      </p:sp>
    </p:spTree>
    <p:extLst>
      <p:ext uri="{BB962C8B-B14F-4D97-AF65-F5344CB8AC3E}">
        <p14:creationId xmlns:p14="http://schemas.microsoft.com/office/powerpoint/2010/main" val="2086722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4CB8B-1986-F515-08A1-6A0BC4DB28C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FB19CBA-CE75-5B90-FA2C-9F1C647DC913}"/>
              </a:ext>
            </a:extLst>
          </p:cNvPr>
          <p:cNvSpPr>
            <a:spLocks noGrp="1"/>
          </p:cNvSpPr>
          <p:nvPr>
            <p:ph type="dt" sz="half" idx="10"/>
          </p:nvPr>
        </p:nvSpPr>
        <p:spPr/>
        <p:txBody>
          <a:bodyPr/>
          <a:lstStyle/>
          <a:p>
            <a:fld id="{7F8C4E7A-1702-B844-8A0A-ABB32D9C03B3}" type="datetimeFigureOut">
              <a:rPr lang="en-US" smtClean="0"/>
              <a:t>4/8/24</a:t>
            </a:fld>
            <a:endParaRPr lang="en-US"/>
          </a:p>
        </p:txBody>
      </p:sp>
      <p:sp>
        <p:nvSpPr>
          <p:cNvPr id="4" name="Footer Placeholder 3">
            <a:extLst>
              <a:ext uri="{FF2B5EF4-FFF2-40B4-BE49-F238E27FC236}">
                <a16:creationId xmlns:a16="http://schemas.microsoft.com/office/drawing/2014/main" id="{DA296CCE-4A88-72AD-5F2E-299D85249F8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324F43D-0872-0A67-2EEA-ACDDFC745197}"/>
              </a:ext>
            </a:extLst>
          </p:cNvPr>
          <p:cNvSpPr>
            <a:spLocks noGrp="1"/>
          </p:cNvSpPr>
          <p:nvPr>
            <p:ph type="sldNum" sz="quarter" idx="12"/>
          </p:nvPr>
        </p:nvSpPr>
        <p:spPr/>
        <p:txBody>
          <a:bodyPr/>
          <a:lstStyle/>
          <a:p>
            <a:fld id="{346267C8-E517-DB41-9C84-5DCF00D777DA}" type="slidenum">
              <a:rPr lang="en-US" smtClean="0"/>
              <a:t>‹#›</a:t>
            </a:fld>
            <a:endParaRPr lang="en-US"/>
          </a:p>
        </p:txBody>
      </p:sp>
    </p:spTree>
    <p:extLst>
      <p:ext uri="{BB962C8B-B14F-4D97-AF65-F5344CB8AC3E}">
        <p14:creationId xmlns:p14="http://schemas.microsoft.com/office/powerpoint/2010/main" val="33333316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9A4137C-3894-1857-F74D-BBAD09E3AFDE}"/>
              </a:ext>
            </a:extLst>
          </p:cNvPr>
          <p:cNvSpPr>
            <a:spLocks noGrp="1"/>
          </p:cNvSpPr>
          <p:nvPr>
            <p:ph type="dt" sz="half" idx="10"/>
          </p:nvPr>
        </p:nvSpPr>
        <p:spPr/>
        <p:txBody>
          <a:bodyPr/>
          <a:lstStyle/>
          <a:p>
            <a:fld id="{7F8C4E7A-1702-B844-8A0A-ABB32D9C03B3}" type="datetimeFigureOut">
              <a:rPr lang="en-US" smtClean="0"/>
              <a:t>4/8/24</a:t>
            </a:fld>
            <a:endParaRPr lang="en-US"/>
          </a:p>
        </p:txBody>
      </p:sp>
      <p:sp>
        <p:nvSpPr>
          <p:cNvPr id="3" name="Footer Placeholder 2">
            <a:extLst>
              <a:ext uri="{FF2B5EF4-FFF2-40B4-BE49-F238E27FC236}">
                <a16:creationId xmlns:a16="http://schemas.microsoft.com/office/drawing/2014/main" id="{0BFBA22D-F20C-5453-06C3-C6CA33EB690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10AEAB4-1D31-60A6-7A06-645B346BD854}"/>
              </a:ext>
            </a:extLst>
          </p:cNvPr>
          <p:cNvSpPr>
            <a:spLocks noGrp="1"/>
          </p:cNvSpPr>
          <p:nvPr>
            <p:ph type="sldNum" sz="quarter" idx="12"/>
          </p:nvPr>
        </p:nvSpPr>
        <p:spPr/>
        <p:txBody>
          <a:bodyPr/>
          <a:lstStyle/>
          <a:p>
            <a:fld id="{346267C8-E517-DB41-9C84-5DCF00D777DA}" type="slidenum">
              <a:rPr lang="en-US" smtClean="0"/>
              <a:t>‹#›</a:t>
            </a:fld>
            <a:endParaRPr lang="en-US"/>
          </a:p>
        </p:txBody>
      </p:sp>
    </p:spTree>
    <p:extLst>
      <p:ext uri="{BB962C8B-B14F-4D97-AF65-F5344CB8AC3E}">
        <p14:creationId xmlns:p14="http://schemas.microsoft.com/office/powerpoint/2010/main" val="691463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091D7-C445-A18C-3926-51CCEA72540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08C0C59-5C14-91C2-0587-C65382BD13A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A2CD688-7667-8CDC-650D-1BE09E255CF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5223277-730C-55D2-8627-BED3FB2853FB}"/>
              </a:ext>
            </a:extLst>
          </p:cNvPr>
          <p:cNvSpPr>
            <a:spLocks noGrp="1"/>
          </p:cNvSpPr>
          <p:nvPr>
            <p:ph type="dt" sz="half" idx="10"/>
          </p:nvPr>
        </p:nvSpPr>
        <p:spPr/>
        <p:txBody>
          <a:bodyPr/>
          <a:lstStyle/>
          <a:p>
            <a:fld id="{7F8C4E7A-1702-B844-8A0A-ABB32D9C03B3}" type="datetimeFigureOut">
              <a:rPr lang="en-US" smtClean="0"/>
              <a:t>4/8/24</a:t>
            </a:fld>
            <a:endParaRPr lang="en-US"/>
          </a:p>
        </p:txBody>
      </p:sp>
      <p:sp>
        <p:nvSpPr>
          <p:cNvPr id="6" name="Footer Placeholder 5">
            <a:extLst>
              <a:ext uri="{FF2B5EF4-FFF2-40B4-BE49-F238E27FC236}">
                <a16:creationId xmlns:a16="http://schemas.microsoft.com/office/drawing/2014/main" id="{2B8A6893-0B26-1FCD-13D8-7D1485A5FE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B3935AA-3FF3-0C9A-3D46-DC1D003B3E21}"/>
              </a:ext>
            </a:extLst>
          </p:cNvPr>
          <p:cNvSpPr>
            <a:spLocks noGrp="1"/>
          </p:cNvSpPr>
          <p:nvPr>
            <p:ph type="sldNum" sz="quarter" idx="12"/>
          </p:nvPr>
        </p:nvSpPr>
        <p:spPr/>
        <p:txBody>
          <a:bodyPr/>
          <a:lstStyle/>
          <a:p>
            <a:fld id="{346267C8-E517-DB41-9C84-5DCF00D777DA}" type="slidenum">
              <a:rPr lang="en-US" smtClean="0"/>
              <a:t>‹#›</a:t>
            </a:fld>
            <a:endParaRPr lang="en-US"/>
          </a:p>
        </p:txBody>
      </p:sp>
    </p:spTree>
    <p:extLst>
      <p:ext uri="{BB962C8B-B14F-4D97-AF65-F5344CB8AC3E}">
        <p14:creationId xmlns:p14="http://schemas.microsoft.com/office/powerpoint/2010/main" val="711681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2002A-1F55-F499-9FB7-5076E22530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0B7F189-FA5D-5717-5AFE-0053B0FAD6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75F32A-AF50-0C09-056F-D83B9785ED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A89B41C-E83E-79A2-B1E7-1C6B5A04CD4C}"/>
              </a:ext>
            </a:extLst>
          </p:cNvPr>
          <p:cNvSpPr>
            <a:spLocks noGrp="1"/>
          </p:cNvSpPr>
          <p:nvPr>
            <p:ph type="dt" sz="half" idx="10"/>
          </p:nvPr>
        </p:nvSpPr>
        <p:spPr/>
        <p:txBody>
          <a:bodyPr/>
          <a:lstStyle/>
          <a:p>
            <a:fld id="{7F8C4E7A-1702-B844-8A0A-ABB32D9C03B3}" type="datetimeFigureOut">
              <a:rPr lang="en-US" smtClean="0"/>
              <a:t>4/8/24</a:t>
            </a:fld>
            <a:endParaRPr lang="en-US"/>
          </a:p>
        </p:txBody>
      </p:sp>
      <p:sp>
        <p:nvSpPr>
          <p:cNvPr id="6" name="Footer Placeholder 5">
            <a:extLst>
              <a:ext uri="{FF2B5EF4-FFF2-40B4-BE49-F238E27FC236}">
                <a16:creationId xmlns:a16="http://schemas.microsoft.com/office/drawing/2014/main" id="{4738AE7F-A4B9-EB62-AADF-276749CED4F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475A15-688A-B9FB-B8E5-85C54E65158C}"/>
              </a:ext>
            </a:extLst>
          </p:cNvPr>
          <p:cNvSpPr>
            <a:spLocks noGrp="1"/>
          </p:cNvSpPr>
          <p:nvPr>
            <p:ph type="sldNum" sz="quarter" idx="12"/>
          </p:nvPr>
        </p:nvSpPr>
        <p:spPr/>
        <p:txBody>
          <a:bodyPr/>
          <a:lstStyle/>
          <a:p>
            <a:fld id="{346267C8-E517-DB41-9C84-5DCF00D777DA}" type="slidenum">
              <a:rPr lang="en-US" smtClean="0"/>
              <a:t>‹#›</a:t>
            </a:fld>
            <a:endParaRPr lang="en-US"/>
          </a:p>
        </p:txBody>
      </p:sp>
    </p:spTree>
    <p:extLst>
      <p:ext uri="{BB962C8B-B14F-4D97-AF65-F5344CB8AC3E}">
        <p14:creationId xmlns:p14="http://schemas.microsoft.com/office/powerpoint/2010/main" val="2845822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0BD9DC3-FAE9-1D6D-38D3-747A29AB16C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466A622-1D5C-6D35-5E36-9D71F91258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79B0F8-D8F9-A20F-074A-DFF0B3965C4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F8C4E7A-1702-B844-8A0A-ABB32D9C03B3}" type="datetimeFigureOut">
              <a:rPr lang="en-US" smtClean="0"/>
              <a:t>4/8/24</a:t>
            </a:fld>
            <a:endParaRPr lang="en-US"/>
          </a:p>
        </p:txBody>
      </p:sp>
      <p:sp>
        <p:nvSpPr>
          <p:cNvPr id="5" name="Footer Placeholder 4">
            <a:extLst>
              <a:ext uri="{FF2B5EF4-FFF2-40B4-BE49-F238E27FC236}">
                <a16:creationId xmlns:a16="http://schemas.microsoft.com/office/drawing/2014/main" id="{4DBA665E-7826-19DD-57DF-D321F327302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CC630788-16DA-1188-4176-70BA7C4C2C8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46267C8-E517-DB41-9C84-5DCF00D777DA}" type="slidenum">
              <a:rPr lang="en-US" smtClean="0"/>
              <a:t>‹#›</a:t>
            </a:fld>
            <a:endParaRPr lang="en-US"/>
          </a:p>
        </p:txBody>
      </p:sp>
    </p:spTree>
    <p:extLst>
      <p:ext uri="{BB962C8B-B14F-4D97-AF65-F5344CB8AC3E}">
        <p14:creationId xmlns:p14="http://schemas.microsoft.com/office/powerpoint/2010/main" val="29028423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ch301.cm.utexas.edu/simulations/js/idealgaslaw/"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DB2A1-F838-6D29-D96F-2A035540C525}"/>
              </a:ext>
            </a:extLst>
          </p:cNvPr>
          <p:cNvSpPr>
            <a:spLocks noGrp="1"/>
          </p:cNvSpPr>
          <p:nvPr>
            <p:ph type="ctrTitle"/>
          </p:nvPr>
        </p:nvSpPr>
        <p:spPr>
          <a:xfrm>
            <a:off x="1366837" y="-463550"/>
            <a:ext cx="9144000" cy="2387600"/>
          </a:xfrm>
        </p:spPr>
        <p:txBody>
          <a:bodyPr/>
          <a:lstStyle/>
          <a:p>
            <a:r>
              <a:rPr lang="en-US" dirty="0"/>
              <a:t>Gas</a:t>
            </a:r>
          </a:p>
        </p:txBody>
      </p:sp>
      <p:sp>
        <p:nvSpPr>
          <p:cNvPr id="3" name="Subtitle 2">
            <a:extLst>
              <a:ext uri="{FF2B5EF4-FFF2-40B4-BE49-F238E27FC236}">
                <a16:creationId xmlns:a16="http://schemas.microsoft.com/office/drawing/2014/main" id="{6F5EB3A2-5FA2-2596-6404-64EA38C546CB}"/>
              </a:ext>
            </a:extLst>
          </p:cNvPr>
          <p:cNvSpPr>
            <a:spLocks noGrp="1"/>
          </p:cNvSpPr>
          <p:nvPr>
            <p:ph type="subTitle" idx="1"/>
          </p:nvPr>
        </p:nvSpPr>
        <p:spPr>
          <a:xfrm>
            <a:off x="1366837" y="1839119"/>
            <a:ext cx="9144000" cy="1655762"/>
          </a:xfrm>
        </p:spPr>
        <p:txBody>
          <a:bodyPr/>
          <a:lstStyle/>
          <a:p>
            <a:r>
              <a:rPr lang="en-US" dirty="0"/>
              <a:t>It’s not just a word that describes flatulence</a:t>
            </a:r>
          </a:p>
        </p:txBody>
      </p:sp>
      <p:pic>
        <p:nvPicPr>
          <p:cNvPr id="1026" name="Picture 2" descr="Ask the doctor: I am caring for my elderly father and his flatulence is  causing me distress. Is there anything we can do? | Irish Independent">
            <a:extLst>
              <a:ext uri="{FF2B5EF4-FFF2-40B4-BE49-F238E27FC236}">
                <a16:creationId xmlns:a16="http://schemas.microsoft.com/office/drawing/2014/main" id="{040626CC-1DD2-ED77-ACBE-A5B4F0CC9B3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66837" y="2857500"/>
            <a:ext cx="4410075" cy="29400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A298A84-7B3D-73B2-7E42-9F3D95E9D87F}"/>
              </a:ext>
            </a:extLst>
          </p:cNvPr>
          <p:cNvSpPr txBox="1"/>
          <p:nvPr/>
        </p:nvSpPr>
        <p:spPr>
          <a:xfrm>
            <a:off x="6096000" y="3722885"/>
            <a:ext cx="5229225" cy="923330"/>
          </a:xfrm>
          <a:prstGeom prst="rect">
            <a:avLst/>
          </a:prstGeom>
          <a:noFill/>
        </p:spPr>
        <p:txBody>
          <a:bodyPr wrap="square" rtlCol="0">
            <a:spAutoFit/>
          </a:bodyPr>
          <a:lstStyle/>
          <a:p>
            <a:r>
              <a:rPr lang="en-US" i="1" dirty="0"/>
              <a:t>Fun fact:  Older people (defined as over 55) are 78% more likely to experience glowing flatulence than people under 30.</a:t>
            </a:r>
          </a:p>
        </p:txBody>
      </p:sp>
    </p:spTree>
    <p:extLst>
      <p:ext uri="{BB962C8B-B14F-4D97-AF65-F5344CB8AC3E}">
        <p14:creationId xmlns:p14="http://schemas.microsoft.com/office/powerpoint/2010/main" val="40334826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9706A-5FB2-593A-4555-9078C6421701}"/>
              </a:ext>
            </a:extLst>
          </p:cNvPr>
          <p:cNvSpPr>
            <a:spLocks noGrp="1"/>
          </p:cNvSpPr>
          <p:nvPr>
            <p:ph type="title"/>
          </p:nvPr>
        </p:nvSpPr>
        <p:spPr/>
        <p:txBody>
          <a:bodyPr>
            <a:normAutofit fontScale="90000"/>
          </a:bodyPr>
          <a:lstStyle/>
          <a:p>
            <a:r>
              <a:rPr lang="en-US" dirty="0"/>
              <a:t>Put them all together and you get the following three relationships between the P, V, and T of a gas.</a:t>
            </a:r>
          </a:p>
        </p:txBody>
      </p:sp>
      <p:sp>
        <p:nvSpPr>
          <p:cNvPr id="4" name="TextBox 3">
            <a:extLst>
              <a:ext uri="{FF2B5EF4-FFF2-40B4-BE49-F238E27FC236}">
                <a16:creationId xmlns:a16="http://schemas.microsoft.com/office/drawing/2014/main" id="{509C73D2-74A9-1DD5-650B-6CC532566363}"/>
              </a:ext>
            </a:extLst>
          </p:cNvPr>
          <p:cNvSpPr txBox="1"/>
          <p:nvPr/>
        </p:nvSpPr>
        <p:spPr>
          <a:xfrm>
            <a:off x="1909175" y="1991638"/>
            <a:ext cx="9444625" cy="1846659"/>
          </a:xfrm>
          <a:prstGeom prst="rect">
            <a:avLst/>
          </a:prstGeom>
          <a:noFill/>
        </p:spPr>
        <p:txBody>
          <a:bodyPr wrap="square" rtlCol="0">
            <a:spAutoFit/>
          </a:bodyPr>
          <a:lstStyle/>
          <a:p>
            <a:pPr marL="285750" indent="-285750">
              <a:buFont typeface="Arial" panose="020B0604020202020204" pitchFamily="34" charset="0"/>
              <a:buChar char="•"/>
            </a:pPr>
            <a:r>
              <a:rPr lang="en-US" sz="3200" dirty="0"/>
              <a:t>High temperature = big gas</a:t>
            </a:r>
          </a:p>
          <a:p>
            <a:pPr marL="285750" indent="-285750">
              <a:buFont typeface="Arial" panose="020B0604020202020204" pitchFamily="34" charset="0"/>
              <a:buChar char="•"/>
            </a:pPr>
            <a:r>
              <a:rPr lang="en-US" sz="3200" dirty="0"/>
              <a:t>High temperature = high pressure</a:t>
            </a:r>
          </a:p>
          <a:p>
            <a:pPr marL="285750" indent="-285750">
              <a:buFont typeface="Arial" panose="020B0604020202020204" pitchFamily="34" charset="0"/>
              <a:buChar char="•"/>
            </a:pPr>
            <a:r>
              <a:rPr lang="en-US" sz="3200" dirty="0"/>
              <a:t>High pressure = small gas</a:t>
            </a:r>
          </a:p>
          <a:p>
            <a:endParaRPr lang="en-US" dirty="0"/>
          </a:p>
        </p:txBody>
      </p:sp>
      <p:pic>
        <p:nvPicPr>
          <p:cNvPr id="8194" name="Picture 2">
            <a:extLst>
              <a:ext uri="{FF2B5EF4-FFF2-40B4-BE49-F238E27FC236}">
                <a16:creationId xmlns:a16="http://schemas.microsoft.com/office/drawing/2014/main" id="{FC82A0C0-BC23-C391-98FA-1C081AD349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82838" y="3838297"/>
            <a:ext cx="2499987" cy="249998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B1DC6EF-309E-83E1-9233-5186792379B3}"/>
              </a:ext>
            </a:extLst>
          </p:cNvPr>
          <p:cNvSpPr txBox="1"/>
          <p:nvPr/>
        </p:nvSpPr>
        <p:spPr>
          <a:xfrm>
            <a:off x="3131508" y="4342758"/>
            <a:ext cx="4546948" cy="1477328"/>
          </a:xfrm>
          <a:prstGeom prst="rect">
            <a:avLst/>
          </a:prstGeom>
          <a:noFill/>
        </p:spPr>
        <p:txBody>
          <a:bodyPr wrap="square" rtlCol="0">
            <a:spAutoFit/>
          </a:bodyPr>
          <a:lstStyle/>
          <a:p>
            <a:r>
              <a:rPr lang="en-US" i="1" dirty="0"/>
              <a:t>My colleagues have suggested that these things have something to do with gases.  I’m not calling them liars, but I don’t think it likely that they could withstand a temperature in the thousands of Kelvin</a:t>
            </a:r>
          </a:p>
        </p:txBody>
      </p:sp>
    </p:spTree>
    <p:extLst>
      <p:ext uri="{BB962C8B-B14F-4D97-AF65-F5344CB8AC3E}">
        <p14:creationId xmlns:p14="http://schemas.microsoft.com/office/powerpoint/2010/main" val="39312108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5A132-30FA-7F9E-A06E-E0F769D0198C}"/>
              </a:ext>
            </a:extLst>
          </p:cNvPr>
          <p:cNvSpPr>
            <a:spLocks noGrp="1"/>
          </p:cNvSpPr>
          <p:nvPr>
            <p:ph type="title"/>
          </p:nvPr>
        </p:nvSpPr>
        <p:spPr/>
        <p:txBody>
          <a:bodyPr/>
          <a:lstStyle/>
          <a:p>
            <a:r>
              <a:rPr lang="en-US" dirty="0"/>
              <a:t>Or…	</a:t>
            </a:r>
          </a:p>
        </p:txBody>
      </p:sp>
      <p:sp>
        <p:nvSpPr>
          <p:cNvPr id="4" name="TextBox 3">
            <a:extLst>
              <a:ext uri="{FF2B5EF4-FFF2-40B4-BE49-F238E27FC236}">
                <a16:creationId xmlns:a16="http://schemas.microsoft.com/office/drawing/2014/main" id="{EF37DEBD-5B4D-F69A-F4BB-0978BA23992E}"/>
              </a:ext>
            </a:extLst>
          </p:cNvPr>
          <p:cNvSpPr txBox="1"/>
          <p:nvPr/>
        </p:nvSpPr>
        <p:spPr>
          <a:xfrm>
            <a:off x="1570973" y="1720840"/>
            <a:ext cx="9782827" cy="2554545"/>
          </a:xfrm>
          <a:prstGeom prst="rect">
            <a:avLst/>
          </a:prstGeom>
          <a:noFill/>
        </p:spPr>
        <p:txBody>
          <a:bodyPr wrap="square" rtlCol="0">
            <a:spAutoFit/>
          </a:bodyPr>
          <a:lstStyle/>
          <a:p>
            <a:r>
              <a:rPr lang="en-US" sz="2800" dirty="0"/>
              <a:t>Let’s see if this works with an online simulation!</a:t>
            </a:r>
          </a:p>
          <a:p>
            <a:endParaRPr lang="en-US" sz="2400" dirty="0"/>
          </a:p>
          <a:p>
            <a:endParaRPr lang="en-US" sz="2400" dirty="0"/>
          </a:p>
          <a:p>
            <a:r>
              <a:rPr lang="en-US" sz="2800" dirty="0">
                <a:hlinkClick r:id="rId2"/>
              </a:rPr>
              <a:t>https://ch301.cm.utexas.edu/simulations/js/idealgaslaw/</a:t>
            </a:r>
            <a:endParaRPr lang="en-US" sz="2800" dirty="0"/>
          </a:p>
          <a:p>
            <a:endParaRPr lang="en-US" sz="2800" dirty="0"/>
          </a:p>
          <a:p>
            <a:endParaRPr lang="en-US" sz="2800" dirty="0"/>
          </a:p>
        </p:txBody>
      </p:sp>
    </p:spTree>
    <p:extLst>
      <p:ext uri="{BB962C8B-B14F-4D97-AF65-F5344CB8AC3E}">
        <p14:creationId xmlns:p14="http://schemas.microsoft.com/office/powerpoint/2010/main" val="3405932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C5D422C9-DF96-1DA9-1C68-8FA9432D376A}"/>
              </a:ext>
            </a:extLst>
          </p:cNvPr>
          <p:cNvSpPr txBox="1"/>
          <p:nvPr/>
        </p:nvSpPr>
        <p:spPr>
          <a:xfrm>
            <a:off x="926926" y="651353"/>
            <a:ext cx="10421655" cy="1569660"/>
          </a:xfrm>
          <a:prstGeom prst="rect">
            <a:avLst/>
          </a:prstGeom>
          <a:noFill/>
        </p:spPr>
        <p:txBody>
          <a:bodyPr wrap="square" rtlCol="0">
            <a:spAutoFit/>
          </a:bodyPr>
          <a:lstStyle/>
          <a:p>
            <a:r>
              <a:rPr lang="en-US" sz="2400" dirty="0"/>
              <a:t>Just for fun, let’s use some math to describe how pressure (P), volume (V) and temperature (T) are related.  In this equation, the stuff on the left describes the condition of the gases before a change, and the stuff on the right describes the condition of the gases after you do something to them:</a:t>
            </a:r>
          </a:p>
        </p:txBody>
      </p:sp>
      <p:pic>
        <p:nvPicPr>
          <p:cNvPr id="9218" name="Picture 2">
            <a:extLst>
              <a:ext uri="{FF2B5EF4-FFF2-40B4-BE49-F238E27FC236}">
                <a16:creationId xmlns:a16="http://schemas.microsoft.com/office/drawing/2014/main" id="{1185C2AE-4257-86AD-3BE6-1C200F8B5E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86100" y="2406863"/>
            <a:ext cx="6019800" cy="27559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9A875FB-B56F-20BE-B4D0-6E7FDE607B46}"/>
              </a:ext>
            </a:extLst>
          </p:cNvPr>
          <p:cNvSpPr txBox="1"/>
          <p:nvPr/>
        </p:nvSpPr>
        <p:spPr>
          <a:xfrm>
            <a:off x="4075134" y="5348614"/>
            <a:ext cx="8116866" cy="646331"/>
          </a:xfrm>
          <a:prstGeom prst="rect">
            <a:avLst/>
          </a:prstGeom>
          <a:noFill/>
        </p:spPr>
        <p:txBody>
          <a:bodyPr wrap="square" rtlCol="0">
            <a:spAutoFit/>
          </a:bodyPr>
          <a:lstStyle/>
          <a:p>
            <a:r>
              <a:rPr lang="en-US" dirty="0"/>
              <a:t>As always, remember that temperature must be stated in Kelvins and not degrees Celsius.  K = degrees Celsius + 273</a:t>
            </a:r>
          </a:p>
        </p:txBody>
      </p:sp>
    </p:spTree>
    <p:extLst>
      <p:ext uri="{BB962C8B-B14F-4D97-AF65-F5344CB8AC3E}">
        <p14:creationId xmlns:p14="http://schemas.microsoft.com/office/powerpoint/2010/main" val="6199523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247" name="Rectangle 10246">
            <a:extLst>
              <a:ext uri="{FF2B5EF4-FFF2-40B4-BE49-F238E27FC236}">
                <a16:creationId xmlns:a16="http://schemas.microsoft.com/office/drawing/2014/main" id="{F821940F-7A1D-4ACC-85B4-A932898ABB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49" name="Freeform: Shape 10248">
            <a:extLst>
              <a:ext uri="{FF2B5EF4-FFF2-40B4-BE49-F238E27FC236}">
                <a16:creationId xmlns:a16="http://schemas.microsoft.com/office/drawing/2014/main" id="{16674508-81D3-48CF-96BF-7FC60EAA572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741994" cy="6858000"/>
          </a:xfrm>
          <a:custGeom>
            <a:avLst/>
            <a:gdLst>
              <a:gd name="connsiteX0" fmla="*/ 0 w 6568309"/>
              <a:gd name="connsiteY0" fmla="*/ 0 h 6858000"/>
              <a:gd name="connsiteX1" fmla="*/ 362841 w 6568309"/>
              <a:gd name="connsiteY1" fmla="*/ 0 h 6858000"/>
              <a:gd name="connsiteX2" fmla="*/ 523269 w 6568309"/>
              <a:gd name="connsiteY2" fmla="*/ 0 h 6858000"/>
              <a:gd name="connsiteX3" fmla="*/ 1343025 w 6568309"/>
              <a:gd name="connsiteY3" fmla="*/ 0 h 6858000"/>
              <a:gd name="connsiteX4" fmla="*/ 1705866 w 6568309"/>
              <a:gd name="connsiteY4" fmla="*/ 0 h 6858000"/>
              <a:gd name="connsiteX5" fmla="*/ 1866294 w 6568309"/>
              <a:gd name="connsiteY5" fmla="*/ 0 h 6858000"/>
              <a:gd name="connsiteX6" fmla="*/ 5225154 w 6568309"/>
              <a:gd name="connsiteY6" fmla="*/ 0 h 6858000"/>
              <a:gd name="connsiteX7" fmla="*/ 6568179 w 6568309"/>
              <a:gd name="connsiteY7" fmla="*/ 0 h 6858000"/>
              <a:gd name="connsiteX8" fmla="*/ 6568309 w 6568309"/>
              <a:gd name="connsiteY8" fmla="*/ 1 h 6858000"/>
              <a:gd name="connsiteX9" fmla="*/ 6562951 w 6568309"/>
              <a:gd name="connsiteY9" fmla="*/ 30700 h 6858000"/>
              <a:gd name="connsiteX10" fmla="*/ 6547446 w 6568309"/>
              <a:gd name="connsiteY10" fmla="*/ 310025 h 6858000"/>
              <a:gd name="connsiteX11" fmla="*/ 6558316 w 6568309"/>
              <a:gd name="connsiteY11" fmla="*/ 443960 h 6858000"/>
              <a:gd name="connsiteX12" fmla="*/ 6528896 w 6568309"/>
              <a:gd name="connsiteY12" fmla="*/ 642659 h 6858000"/>
              <a:gd name="connsiteX13" fmla="*/ 6523095 w 6568309"/>
              <a:gd name="connsiteY13" fmla="*/ 673307 h 6858000"/>
              <a:gd name="connsiteX14" fmla="*/ 6496169 w 6568309"/>
              <a:gd name="connsiteY14" fmla="*/ 839641 h 6858000"/>
              <a:gd name="connsiteX15" fmla="*/ 6450789 w 6568309"/>
              <a:gd name="connsiteY15" fmla="*/ 958357 h 6858000"/>
              <a:gd name="connsiteX16" fmla="*/ 6453996 w 6568309"/>
              <a:gd name="connsiteY16" fmla="*/ 963398 h 6858000"/>
              <a:gd name="connsiteX17" fmla="*/ 6419467 w 6568309"/>
              <a:gd name="connsiteY17" fmla="*/ 1117169 h 6858000"/>
              <a:gd name="connsiteX18" fmla="*/ 6417348 w 6568309"/>
              <a:gd name="connsiteY18" fmla="*/ 1144352 h 6858000"/>
              <a:gd name="connsiteX19" fmla="*/ 6418473 w 6568309"/>
              <a:gd name="connsiteY19" fmla="*/ 1164484 h 6858000"/>
              <a:gd name="connsiteX20" fmla="*/ 6406979 w 6568309"/>
              <a:gd name="connsiteY20" fmla="*/ 1213829 h 6858000"/>
              <a:gd name="connsiteX21" fmla="*/ 6381928 w 6568309"/>
              <a:gd name="connsiteY21" fmla="*/ 1294823 h 6858000"/>
              <a:gd name="connsiteX22" fmla="*/ 6377948 w 6568309"/>
              <a:gd name="connsiteY22" fmla="*/ 1312193 h 6858000"/>
              <a:gd name="connsiteX23" fmla="*/ 6379894 w 6568309"/>
              <a:gd name="connsiteY23" fmla="*/ 1327626 h 6858000"/>
              <a:gd name="connsiteX24" fmla="*/ 6385024 w 6568309"/>
              <a:gd name="connsiteY24" fmla="*/ 1331644 h 6858000"/>
              <a:gd name="connsiteX25" fmla="*/ 6383696 w 6568309"/>
              <a:gd name="connsiteY25" fmla="*/ 1341276 h 6858000"/>
              <a:gd name="connsiteX26" fmla="*/ 6384464 w 6568309"/>
              <a:gd name="connsiteY26" fmla="*/ 1343945 h 6858000"/>
              <a:gd name="connsiteX27" fmla="*/ 6387748 w 6568309"/>
              <a:gd name="connsiteY27" fmla="*/ 1359134 h 6858000"/>
              <a:gd name="connsiteX28" fmla="*/ 6364157 w 6568309"/>
              <a:gd name="connsiteY28" fmla="*/ 1427803 h 6858000"/>
              <a:gd name="connsiteX29" fmla="*/ 6335874 w 6568309"/>
              <a:gd name="connsiteY29" fmla="*/ 1540278 h 6858000"/>
              <a:gd name="connsiteX30" fmla="*/ 6331892 w 6568309"/>
              <a:gd name="connsiteY30" fmla="*/ 1547262 h 6858000"/>
              <a:gd name="connsiteX31" fmla="*/ 6332744 w 6568309"/>
              <a:gd name="connsiteY31" fmla="*/ 1577056 h 6858000"/>
              <a:gd name="connsiteX32" fmla="*/ 6333604 w 6568309"/>
              <a:gd name="connsiteY32" fmla="*/ 1595898 h 6858000"/>
              <a:gd name="connsiteX33" fmla="*/ 6324749 w 6568309"/>
              <a:gd name="connsiteY33" fmla="*/ 1703726 h 6858000"/>
              <a:gd name="connsiteX34" fmla="*/ 6329594 w 6568309"/>
              <a:gd name="connsiteY34" fmla="*/ 1809535 h 6858000"/>
              <a:gd name="connsiteX35" fmla="*/ 6329062 w 6568309"/>
              <a:gd name="connsiteY35" fmla="*/ 2018310 h 6858000"/>
              <a:gd name="connsiteX36" fmla="*/ 6321735 w 6568309"/>
              <a:gd name="connsiteY36" fmla="*/ 2071355 h 6858000"/>
              <a:gd name="connsiteX37" fmla="*/ 6322678 w 6568309"/>
              <a:gd name="connsiteY37" fmla="*/ 2141166 h 6858000"/>
              <a:gd name="connsiteX38" fmla="*/ 6321340 w 6568309"/>
              <a:gd name="connsiteY38" fmla="*/ 2154548 h 6858000"/>
              <a:gd name="connsiteX39" fmla="*/ 6316582 w 6568309"/>
              <a:gd name="connsiteY39" fmla="*/ 2158153 h 6858000"/>
              <a:gd name="connsiteX40" fmla="*/ 6311428 w 6568309"/>
              <a:gd name="connsiteY40" fmla="*/ 2178174 h 6858000"/>
              <a:gd name="connsiteX41" fmla="*/ 6310192 w 6568309"/>
              <a:gd name="connsiteY41" fmla="*/ 2202858 h 6858000"/>
              <a:gd name="connsiteX42" fmla="*/ 6309211 w 6568309"/>
              <a:gd name="connsiteY42" fmla="*/ 2320214 h 6858000"/>
              <a:gd name="connsiteX43" fmla="*/ 6300151 w 6568309"/>
              <a:gd name="connsiteY43" fmla="*/ 2417011 h 6858000"/>
              <a:gd name="connsiteX44" fmla="*/ 6295176 w 6568309"/>
              <a:gd name="connsiteY44" fmla="*/ 2454207 h 6858000"/>
              <a:gd name="connsiteX45" fmla="*/ 6293727 w 6568309"/>
              <a:gd name="connsiteY45" fmla="*/ 2487203 h 6858000"/>
              <a:gd name="connsiteX46" fmla="*/ 6285477 w 6568309"/>
              <a:gd name="connsiteY46" fmla="*/ 2512282 h 6858000"/>
              <a:gd name="connsiteX47" fmla="*/ 6286205 w 6568309"/>
              <a:gd name="connsiteY47" fmla="*/ 2514318 h 6858000"/>
              <a:gd name="connsiteX48" fmla="*/ 6304629 w 6568309"/>
              <a:gd name="connsiteY48" fmla="*/ 2574334 h 6858000"/>
              <a:gd name="connsiteX49" fmla="*/ 6303842 w 6568309"/>
              <a:gd name="connsiteY49" fmla="*/ 2579877 h 6858000"/>
              <a:gd name="connsiteX50" fmla="*/ 6303953 w 6568309"/>
              <a:gd name="connsiteY50" fmla="*/ 2608928 h 6858000"/>
              <a:gd name="connsiteX51" fmla="*/ 6303530 w 6568309"/>
              <a:gd name="connsiteY51" fmla="*/ 2613111 h 6858000"/>
              <a:gd name="connsiteX52" fmla="*/ 6297474 w 6568309"/>
              <a:gd name="connsiteY52" fmla="*/ 2621996 h 6858000"/>
              <a:gd name="connsiteX53" fmla="*/ 6299263 w 6568309"/>
              <a:gd name="connsiteY53" fmla="*/ 2634265 h 6858000"/>
              <a:gd name="connsiteX54" fmla="*/ 6293065 w 6568309"/>
              <a:gd name="connsiteY54" fmla="*/ 2647237 h 6858000"/>
              <a:gd name="connsiteX55" fmla="*/ 6297496 w 6568309"/>
              <a:gd name="connsiteY55" fmla="*/ 2650786 h 6858000"/>
              <a:gd name="connsiteX56" fmla="*/ 6301708 w 6568309"/>
              <a:gd name="connsiteY56" fmla="*/ 2661993 h 6858000"/>
              <a:gd name="connsiteX57" fmla="*/ 6295884 w 6568309"/>
              <a:gd name="connsiteY57" fmla="*/ 2670949 h 6858000"/>
              <a:gd name="connsiteX58" fmla="*/ 6291714 w 6568309"/>
              <a:gd name="connsiteY58" fmla="*/ 2690255 h 6858000"/>
              <a:gd name="connsiteX59" fmla="*/ 6292327 w 6568309"/>
              <a:gd name="connsiteY59" fmla="*/ 2695683 h 6858000"/>
              <a:gd name="connsiteX60" fmla="*/ 6284410 w 6568309"/>
              <a:gd name="connsiteY60" fmla="*/ 2713964 h 6858000"/>
              <a:gd name="connsiteX61" fmla="*/ 6280410 w 6568309"/>
              <a:gd name="connsiteY61" fmla="*/ 2730175 h 6858000"/>
              <a:gd name="connsiteX62" fmla="*/ 6288082 w 6568309"/>
              <a:gd name="connsiteY62" fmla="*/ 2763497 h 6858000"/>
              <a:gd name="connsiteX63" fmla="*/ 6260924 w 6568309"/>
              <a:gd name="connsiteY63" fmla="*/ 3051539 h 6858000"/>
              <a:gd name="connsiteX64" fmla="*/ 6210151 w 6568309"/>
              <a:gd name="connsiteY64" fmla="*/ 3335396 h 6858000"/>
              <a:gd name="connsiteX65" fmla="*/ 6212034 w 6568309"/>
              <a:gd name="connsiteY65" fmla="*/ 3456509 h 6858000"/>
              <a:gd name="connsiteX66" fmla="*/ 6197490 w 6568309"/>
              <a:gd name="connsiteY66" fmla="*/ 3531827 h 6858000"/>
              <a:gd name="connsiteX67" fmla="*/ 6208018 w 6568309"/>
              <a:gd name="connsiteY67" fmla="*/ 3570877 h 6858000"/>
              <a:gd name="connsiteX68" fmla="*/ 6205920 w 6568309"/>
              <a:gd name="connsiteY68" fmla="*/ 3583849 h 6858000"/>
              <a:gd name="connsiteX69" fmla="*/ 6199616 w 6568309"/>
              <a:gd name="connsiteY69" fmla="*/ 3592763 h 6858000"/>
              <a:gd name="connsiteX70" fmla="*/ 6181288 w 6568309"/>
              <a:gd name="connsiteY70" fmla="*/ 3653485 h 6858000"/>
              <a:gd name="connsiteX71" fmla="*/ 6175963 w 6568309"/>
              <a:gd name="connsiteY71" fmla="*/ 3670528 h 6858000"/>
              <a:gd name="connsiteX72" fmla="*/ 6176722 w 6568309"/>
              <a:gd name="connsiteY72" fmla="*/ 3685990 h 6858000"/>
              <a:gd name="connsiteX73" fmla="*/ 6181549 w 6568309"/>
              <a:gd name="connsiteY73" fmla="*/ 3690283 h 6858000"/>
              <a:gd name="connsiteX74" fmla="*/ 6179476 w 6568309"/>
              <a:gd name="connsiteY74" fmla="*/ 3699787 h 6858000"/>
              <a:gd name="connsiteX75" fmla="*/ 6180040 w 6568309"/>
              <a:gd name="connsiteY75" fmla="*/ 3702486 h 6858000"/>
              <a:gd name="connsiteX76" fmla="*/ 6182155 w 6568309"/>
              <a:gd name="connsiteY76" fmla="*/ 3717784 h 6858000"/>
              <a:gd name="connsiteX77" fmla="*/ 6158980 w 6568309"/>
              <a:gd name="connsiteY77" fmla="*/ 3746229 h 6858000"/>
              <a:gd name="connsiteX78" fmla="*/ 6096049 w 6568309"/>
              <a:gd name="connsiteY78" fmla="*/ 3924910 h 6858000"/>
              <a:gd name="connsiteX79" fmla="*/ 6069712 w 6568309"/>
              <a:gd name="connsiteY79" fmla="*/ 3989353 h 6858000"/>
              <a:gd name="connsiteX80" fmla="*/ 6067330 w 6568309"/>
              <a:gd name="connsiteY80" fmla="*/ 4033899 h 6858000"/>
              <a:gd name="connsiteX81" fmla="*/ 6061081 w 6568309"/>
              <a:gd name="connsiteY81" fmla="*/ 4142250 h 6858000"/>
              <a:gd name="connsiteX82" fmla="*/ 6042858 w 6568309"/>
              <a:gd name="connsiteY82" fmla="*/ 4329442 h 6858000"/>
              <a:gd name="connsiteX83" fmla="*/ 6034182 w 6568309"/>
              <a:gd name="connsiteY83" fmla="*/ 4456184 h 6858000"/>
              <a:gd name="connsiteX84" fmla="*/ 6029178 w 6568309"/>
              <a:gd name="connsiteY84" fmla="*/ 4468478 h 6858000"/>
              <a:gd name="connsiteX85" fmla="*/ 6029974 w 6568309"/>
              <a:gd name="connsiteY85" fmla="*/ 4469862 h 6858000"/>
              <a:gd name="connsiteX86" fmla="*/ 6028340 w 6568309"/>
              <a:gd name="connsiteY86" fmla="*/ 4483797 h 6858000"/>
              <a:gd name="connsiteX87" fmla="*/ 6025168 w 6568309"/>
              <a:gd name="connsiteY87" fmla="*/ 4487091 h 6858000"/>
              <a:gd name="connsiteX88" fmla="*/ 6023164 w 6568309"/>
              <a:gd name="connsiteY88" fmla="*/ 4496728 h 6858000"/>
              <a:gd name="connsiteX89" fmla="*/ 6016839 w 6568309"/>
              <a:gd name="connsiteY89" fmla="*/ 4515918 h 6858000"/>
              <a:gd name="connsiteX90" fmla="*/ 6017886 w 6568309"/>
              <a:gd name="connsiteY90" fmla="*/ 4519316 h 6858000"/>
              <a:gd name="connsiteX91" fmla="*/ 6011819 w 6568309"/>
              <a:gd name="connsiteY91" fmla="*/ 4547957 h 6858000"/>
              <a:gd name="connsiteX92" fmla="*/ 6012791 w 6568309"/>
              <a:gd name="connsiteY92" fmla="*/ 4548262 h 6858000"/>
              <a:gd name="connsiteX93" fmla="*/ 6015703 w 6568309"/>
              <a:gd name="connsiteY93" fmla="*/ 4555939 h 6858000"/>
              <a:gd name="connsiteX94" fmla="*/ 6018854 w 6568309"/>
              <a:gd name="connsiteY94" fmla="*/ 4570815 h 6858000"/>
              <a:gd name="connsiteX95" fmla="*/ 6033000 w 6568309"/>
              <a:gd name="connsiteY95" fmla="*/ 4633846 h 6858000"/>
              <a:gd name="connsiteX96" fmla="*/ 6032325 w 6568309"/>
              <a:gd name="connsiteY96" fmla="*/ 4639816 h 6858000"/>
              <a:gd name="connsiteX97" fmla="*/ 6032549 w 6568309"/>
              <a:gd name="connsiteY97" fmla="*/ 4639923 h 6858000"/>
              <a:gd name="connsiteX98" fmla="*/ 6032309 w 6568309"/>
              <a:gd name="connsiteY98" fmla="*/ 4646192 h 6858000"/>
              <a:gd name="connsiteX99" fmla="*/ 6031095 w 6568309"/>
              <a:gd name="connsiteY99" fmla="*/ 4650706 h 6858000"/>
              <a:gd name="connsiteX100" fmla="*/ 6029786 w 6568309"/>
              <a:gd name="connsiteY100" fmla="*/ 4662290 h 6858000"/>
              <a:gd name="connsiteX101" fmla="*/ 6030911 w 6568309"/>
              <a:gd name="connsiteY101" fmla="*/ 4666180 h 6858000"/>
              <a:gd name="connsiteX102" fmla="*/ 6033630 w 6568309"/>
              <a:gd name="connsiteY102" fmla="*/ 4667585 h 6858000"/>
              <a:gd name="connsiteX103" fmla="*/ 6033189 w 6568309"/>
              <a:gd name="connsiteY103" fmla="*/ 4668660 h 6858000"/>
              <a:gd name="connsiteX104" fmla="*/ 6038764 w 6568309"/>
              <a:gd name="connsiteY104" fmla="*/ 4689807 h 6858000"/>
              <a:gd name="connsiteX105" fmla="*/ 6042217 w 6568309"/>
              <a:gd name="connsiteY105" fmla="*/ 4737890 h 6858000"/>
              <a:gd name="connsiteX106" fmla="*/ 6040543 w 6568309"/>
              <a:gd name="connsiteY106" fmla="*/ 4765657 h 6858000"/>
              <a:gd name="connsiteX107" fmla="*/ 6039956 w 6568309"/>
              <a:gd name="connsiteY107" fmla="*/ 4841463 h 6858000"/>
              <a:gd name="connsiteX108" fmla="*/ 6057123 w 6568309"/>
              <a:gd name="connsiteY108" fmla="*/ 4969863 h 6858000"/>
              <a:gd name="connsiteX109" fmla="*/ 6055039 w 6568309"/>
              <a:gd name="connsiteY109" fmla="*/ 4974028 h 6858000"/>
              <a:gd name="connsiteX110" fmla="*/ 6053462 w 6568309"/>
              <a:gd name="connsiteY110" fmla="*/ 4980318 h 6858000"/>
              <a:gd name="connsiteX111" fmla="*/ 6053643 w 6568309"/>
              <a:gd name="connsiteY111" fmla="*/ 4980501 h 6858000"/>
              <a:gd name="connsiteX112" fmla="*/ 6051733 w 6568309"/>
              <a:gd name="connsiteY112" fmla="*/ 4986338 h 6858000"/>
              <a:gd name="connsiteX113" fmla="*/ 6049602 w 6568309"/>
              <a:gd name="connsiteY113" fmla="*/ 4991296 h 6858000"/>
              <a:gd name="connsiteX114" fmla="*/ 6075165 w 6568309"/>
              <a:gd name="connsiteY114" fmla="*/ 5076895 h 6858000"/>
              <a:gd name="connsiteX115" fmla="*/ 6073751 w 6568309"/>
              <a:gd name="connsiteY115" fmla="*/ 5081568 h 6858000"/>
              <a:gd name="connsiteX116" fmla="*/ 6073150 w 6568309"/>
              <a:gd name="connsiteY116" fmla="*/ 5088173 h 6858000"/>
              <a:gd name="connsiteX117" fmla="*/ 6073355 w 6568309"/>
              <a:gd name="connsiteY117" fmla="*/ 5088300 h 6858000"/>
              <a:gd name="connsiteX118" fmla="*/ 6072362 w 6568309"/>
              <a:gd name="connsiteY118" fmla="*/ 5094558 h 6858000"/>
              <a:gd name="connsiteX119" fmla="*/ 6064726 w 6568309"/>
              <a:gd name="connsiteY119" fmla="*/ 5125620 h 6858000"/>
              <a:gd name="connsiteX120" fmla="*/ 6065415 w 6568309"/>
              <a:gd name="connsiteY120" fmla="*/ 5268004 h 6858000"/>
              <a:gd name="connsiteX121" fmla="*/ 6066081 w 6568309"/>
              <a:gd name="connsiteY121" fmla="*/ 5269530 h 6858000"/>
              <a:gd name="connsiteX122" fmla="*/ 6043407 w 6568309"/>
              <a:gd name="connsiteY122" fmla="*/ 5390941 h 6858000"/>
              <a:gd name="connsiteX123" fmla="*/ 6025377 w 6568309"/>
              <a:gd name="connsiteY123" fmla="*/ 5539927 h 6858000"/>
              <a:gd name="connsiteX124" fmla="*/ 6010052 w 6568309"/>
              <a:gd name="connsiteY124" fmla="*/ 5791594 h 6858000"/>
              <a:gd name="connsiteX125" fmla="*/ 5994220 w 6568309"/>
              <a:gd name="connsiteY125" fmla="*/ 5855206 h 6858000"/>
              <a:gd name="connsiteX126" fmla="*/ 5982580 w 6568309"/>
              <a:gd name="connsiteY126" fmla="*/ 5873582 h 6858000"/>
              <a:gd name="connsiteX127" fmla="*/ 5983608 w 6568309"/>
              <a:gd name="connsiteY127" fmla="*/ 5876037 h 6858000"/>
              <a:gd name="connsiteX128" fmla="*/ 5983535 w 6568309"/>
              <a:gd name="connsiteY128" fmla="*/ 5886534 h 6858000"/>
              <a:gd name="connsiteX129" fmla="*/ 5988737 w 6568309"/>
              <a:gd name="connsiteY129" fmla="*/ 5888644 h 6858000"/>
              <a:gd name="connsiteX130" fmla="*/ 5992371 w 6568309"/>
              <a:gd name="connsiteY130" fmla="*/ 5903832 h 6858000"/>
              <a:gd name="connsiteX131" fmla="*/ 5990780 w 6568309"/>
              <a:gd name="connsiteY131" fmla="*/ 5923391 h 6858000"/>
              <a:gd name="connsiteX132" fmla="*/ 5993870 w 6568309"/>
              <a:gd name="connsiteY132" fmla="*/ 6013205 h 6858000"/>
              <a:gd name="connsiteX133" fmla="*/ 5997673 w 6568309"/>
              <a:gd name="connsiteY133" fmla="*/ 6074018 h 6858000"/>
              <a:gd name="connsiteX134" fmla="*/ 6014840 w 6568309"/>
              <a:gd name="connsiteY134" fmla="*/ 6130837 h 6858000"/>
              <a:gd name="connsiteX135" fmla="*/ 6010704 w 6568309"/>
              <a:gd name="connsiteY135" fmla="*/ 6152982 h 6858000"/>
              <a:gd name="connsiteX136" fmla="*/ 6038294 w 6568309"/>
              <a:gd name="connsiteY136" fmla="*/ 6221100 h 6858000"/>
              <a:gd name="connsiteX137" fmla="*/ 6052331 w 6568309"/>
              <a:gd name="connsiteY137" fmla="*/ 6287550 h 6858000"/>
              <a:gd name="connsiteX138" fmla="*/ 6074143 w 6568309"/>
              <a:gd name="connsiteY138" fmla="*/ 6401595 h 6858000"/>
              <a:gd name="connsiteX139" fmla="*/ 6060199 w 6568309"/>
              <a:gd name="connsiteY139" fmla="*/ 6487110 h 6858000"/>
              <a:gd name="connsiteX140" fmla="*/ 6081156 w 6568309"/>
              <a:gd name="connsiteY140" fmla="*/ 6588589 h 6858000"/>
              <a:gd name="connsiteX141" fmla="*/ 6114944 w 6568309"/>
              <a:gd name="connsiteY141" fmla="*/ 6769963 h 6858000"/>
              <a:gd name="connsiteX142" fmla="*/ 6128950 w 6568309"/>
              <a:gd name="connsiteY142" fmla="*/ 6835814 h 6858000"/>
              <a:gd name="connsiteX143" fmla="*/ 6132536 w 6568309"/>
              <a:gd name="connsiteY143" fmla="*/ 6858000 h 6858000"/>
              <a:gd name="connsiteX144" fmla="*/ 4789511 w 6568309"/>
              <a:gd name="connsiteY144" fmla="*/ 6858000 h 6858000"/>
              <a:gd name="connsiteX145" fmla="*/ 1866294 w 6568309"/>
              <a:gd name="connsiteY145" fmla="*/ 6858000 h 6858000"/>
              <a:gd name="connsiteX146" fmla="*/ 1705866 w 6568309"/>
              <a:gd name="connsiteY146" fmla="*/ 6858000 h 6858000"/>
              <a:gd name="connsiteX147" fmla="*/ 1343025 w 6568309"/>
              <a:gd name="connsiteY147" fmla="*/ 6858000 h 6858000"/>
              <a:gd name="connsiteX148" fmla="*/ 523269 w 6568309"/>
              <a:gd name="connsiteY148" fmla="*/ 6858000 h 6858000"/>
              <a:gd name="connsiteX149" fmla="*/ 362841 w 6568309"/>
              <a:gd name="connsiteY149" fmla="*/ 6858000 h 6858000"/>
              <a:gd name="connsiteX150" fmla="*/ 0 w 6568309"/>
              <a:gd name="connsiteY15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6568309" h="6858000">
                <a:moveTo>
                  <a:pt x="0" y="0"/>
                </a:moveTo>
                <a:lnTo>
                  <a:pt x="362841" y="0"/>
                </a:lnTo>
                <a:lnTo>
                  <a:pt x="523269" y="0"/>
                </a:lnTo>
                <a:lnTo>
                  <a:pt x="1343025" y="0"/>
                </a:lnTo>
                <a:lnTo>
                  <a:pt x="1705866" y="0"/>
                </a:lnTo>
                <a:lnTo>
                  <a:pt x="1866294" y="0"/>
                </a:lnTo>
                <a:lnTo>
                  <a:pt x="5225154" y="0"/>
                </a:lnTo>
                <a:lnTo>
                  <a:pt x="6568179" y="0"/>
                </a:lnTo>
                <a:lnTo>
                  <a:pt x="6568309" y="1"/>
                </a:lnTo>
                <a:lnTo>
                  <a:pt x="6562951" y="30700"/>
                </a:lnTo>
                <a:cubicBezTo>
                  <a:pt x="6559126" y="84364"/>
                  <a:pt x="6548218" y="241149"/>
                  <a:pt x="6547446" y="310025"/>
                </a:cubicBezTo>
                <a:cubicBezTo>
                  <a:pt x="6550151" y="367544"/>
                  <a:pt x="6557712" y="408251"/>
                  <a:pt x="6558316" y="443960"/>
                </a:cubicBezTo>
                <a:cubicBezTo>
                  <a:pt x="6555224" y="499397"/>
                  <a:pt x="6534767" y="604434"/>
                  <a:pt x="6528896" y="642659"/>
                </a:cubicBezTo>
                <a:cubicBezTo>
                  <a:pt x="6535204" y="657287"/>
                  <a:pt x="6515365" y="658191"/>
                  <a:pt x="6523095" y="673307"/>
                </a:cubicBezTo>
                <a:cubicBezTo>
                  <a:pt x="6523388" y="693769"/>
                  <a:pt x="6506868" y="797295"/>
                  <a:pt x="6496169" y="839641"/>
                </a:cubicBezTo>
                <a:cubicBezTo>
                  <a:pt x="6484119" y="887148"/>
                  <a:pt x="6457817" y="937731"/>
                  <a:pt x="6450789" y="958357"/>
                </a:cubicBezTo>
                <a:cubicBezTo>
                  <a:pt x="6443760" y="978983"/>
                  <a:pt x="6459217" y="936930"/>
                  <a:pt x="6453996" y="963398"/>
                </a:cubicBezTo>
                <a:cubicBezTo>
                  <a:pt x="6448777" y="989867"/>
                  <a:pt x="6425575" y="1087010"/>
                  <a:pt x="6419467" y="1117169"/>
                </a:cubicBezTo>
                <a:cubicBezTo>
                  <a:pt x="6431540" y="1118586"/>
                  <a:pt x="6409651" y="1135372"/>
                  <a:pt x="6417348" y="1144352"/>
                </a:cubicBezTo>
                <a:cubicBezTo>
                  <a:pt x="6424109" y="1150681"/>
                  <a:pt x="6419047" y="1157251"/>
                  <a:pt x="6418473" y="1164484"/>
                </a:cubicBezTo>
                <a:cubicBezTo>
                  <a:pt x="6423767" y="1173524"/>
                  <a:pt x="6413947" y="1205209"/>
                  <a:pt x="6406979" y="1213829"/>
                </a:cubicBezTo>
                <a:cubicBezTo>
                  <a:pt x="6382818" y="1235037"/>
                  <a:pt x="6400452" y="1277327"/>
                  <a:pt x="6381928" y="1294823"/>
                </a:cubicBezTo>
                <a:cubicBezTo>
                  <a:pt x="6379195" y="1300845"/>
                  <a:pt x="6378069" y="1306615"/>
                  <a:pt x="6377948" y="1312193"/>
                </a:cubicBezTo>
                <a:lnTo>
                  <a:pt x="6379894" y="1327626"/>
                </a:lnTo>
                <a:lnTo>
                  <a:pt x="6385024" y="1331644"/>
                </a:lnTo>
                <a:lnTo>
                  <a:pt x="6383696" y="1341276"/>
                </a:lnTo>
                <a:cubicBezTo>
                  <a:pt x="6383952" y="1342166"/>
                  <a:pt x="6384208" y="1343055"/>
                  <a:pt x="6384464" y="1343945"/>
                </a:cubicBezTo>
                <a:cubicBezTo>
                  <a:pt x="6385957" y="1349040"/>
                  <a:pt x="6387253" y="1354080"/>
                  <a:pt x="6387748" y="1359134"/>
                </a:cubicBezTo>
                <a:cubicBezTo>
                  <a:pt x="6384363" y="1373109"/>
                  <a:pt x="6372802" y="1397612"/>
                  <a:pt x="6364157" y="1427803"/>
                </a:cubicBezTo>
                <a:cubicBezTo>
                  <a:pt x="6348141" y="1460349"/>
                  <a:pt x="6348362" y="1505076"/>
                  <a:pt x="6335874" y="1540278"/>
                </a:cubicBezTo>
                <a:lnTo>
                  <a:pt x="6331892" y="1547262"/>
                </a:lnTo>
                <a:lnTo>
                  <a:pt x="6332744" y="1577056"/>
                </a:lnTo>
                <a:cubicBezTo>
                  <a:pt x="6335859" y="1582205"/>
                  <a:pt x="6336674" y="1589568"/>
                  <a:pt x="6333604" y="1595898"/>
                </a:cubicBezTo>
                <a:lnTo>
                  <a:pt x="6324749" y="1703726"/>
                </a:lnTo>
                <a:cubicBezTo>
                  <a:pt x="6324080" y="1739332"/>
                  <a:pt x="6318019" y="1754453"/>
                  <a:pt x="6329594" y="1809535"/>
                </a:cubicBezTo>
                <a:cubicBezTo>
                  <a:pt x="6344930" y="1868036"/>
                  <a:pt x="6323725" y="1952670"/>
                  <a:pt x="6329062" y="2018310"/>
                </a:cubicBezTo>
                <a:cubicBezTo>
                  <a:pt x="6308075" y="2053162"/>
                  <a:pt x="6326925" y="2034561"/>
                  <a:pt x="6321735" y="2071355"/>
                </a:cubicBezTo>
                <a:lnTo>
                  <a:pt x="6322678" y="2141166"/>
                </a:lnTo>
                <a:lnTo>
                  <a:pt x="6321340" y="2154548"/>
                </a:lnTo>
                <a:lnTo>
                  <a:pt x="6316582" y="2158153"/>
                </a:lnTo>
                <a:lnTo>
                  <a:pt x="6311428" y="2178174"/>
                </a:lnTo>
                <a:cubicBezTo>
                  <a:pt x="6310177" y="2185696"/>
                  <a:pt x="6309622" y="2193828"/>
                  <a:pt x="6310192" y="2202858"/>
                </a:cubicBezTo>
                <a:cubicBezTo>
                  <a:pt x="6319667" y="2232772"/>
                  <a:pt x="6296459" y="2283357"/>
                  <a:pt x="6309211" y="2320214"/>
                </a:cubicBezTo>
                <a:cubicBezTo>
                  <a:pt x="6307537" y="2355906"/>
                  <a:pt x="6302490" y="2394678"/>
                  <a:pt x="6300151" y="2417011"/>
                </a:cubicBezTo>
                <a:cubicBezTo>
                  <a:pt x="6292303" y="2426377"/>
                  <a:pt x="6304439" y="2456509"/>
                  <a:pt x="6295176" y="2454207"/>
                </a:cubicBezTo>
                <a:cubicBezTo>
                  <a:pt x="6299335" y="2464947"/>
                  <a:pt x="6297305" y="2476105"/>
                  <a:pt x="6293727" y="2487203"/>
                </a:cubicBezTo>
                <a:lnTo>
                  <a:pt x="6285477" y="2512282"/>
                </a:lnTo>
                <a:cubicBezTo>
                  <a:pt x="6285720" y="2512961"/>
                  <a:pt x="6285962" y="2513640"/>
                  <a:pt x="6286205" y="2514318"/>
                </a:cubicBezTo>
                <a:cubicBezTo>
                  <a:pt x="6292347" y="2534324"/>
                  <a:pt x="6298487" y="2554328"/>
                  <a:pt x="6304629" y="2574334"/>
                </a:cubicBezTo>
                <a:lnTo>
                  <a:pt x="6303842" y="2579877"/>
                </a:lnTo>
                <a:cubicBezTo>
                  <a:pt x="6303729" y="2585644"/>
                  <a:pt x="6304006" y="2603388"/>
                  <a:pt x="6303953" y="2608928"/>
                </a:cubicBezTo>
                <a:lnTo>
                  <a:pt x="6303530" y="2613111"/>
                </a:lnTo>
                <a:lnTo>
                  <a:pt x="6297474" y="2621996"/>
                </a:lnTo>
                <a:lnTo>
                  <a:pt x="6299263" y="2634265"/>
                </a:lnTo>
                <a:lnTo>
                  <a:pt x="6293065" y="2647237"/>
                </a:lnTo>
                <a:cubicBezTo>
                  <a:pt x="6294685" y="2648158"/>
                  <a:pt x="6296180" y="2649356"/>
                  <a:pt x="6297496" y="2650786"/>
                </a:cubicBezTo>
                <a:lnTo>
                  <a:pt x="6301708" y="2661993"/>
                </a:lnTo>
                <a:lnTo>
                  <a:pt x="6295884" y="2670949"/>
                </a:lnTo>
                <a:cubicBezTo>
                  <a:pt x="6304913" y="2672007"/>
                  <a:pt x="6294429" y="2681695"/>
                  <a:pt x="6291714" y="2690255"/>
                </a:cubicBezTo>
                <a:lnTo>
                  <a:pt x="6292327" y="2695683"/>
                </a:lnTo>
                <a:lnTo>
                  <a:pt x="6284410" y="2713964"/>
                </a:lnTo>
                <a:lnTo>
                  <a:pt x="6280410" y="2730175"/>
                </a:lnTo>
                <a:lnTo>
                  <a:pt x="6288082" y="2763497"/>
                </a:lnTo>
                <a:lnTo>
                  <a:pt x="6260924" y="3051539"/>
                </a:lnTo>
                <a:cubicBezTo>
                  <a:pt x="6251455" y="3165645"/>
                  <a:pt x="6222174" y="3216611"/>
                  <a:pt x="6210151" y="3335396"/>
                </a:cubicBezTo>
                <a:lnTo>
                  <a:pt x="6212034" y="3456509"/>
                </a:lnTo>
                <a:lnTo>
                  <a:pt x="6197490" y="3531827"/>
                </a:lnTo>
                <a:lnTo>
                  <a:pt x="6208018" y="3570877"/>
                </a:lnTo>
                <a:lnTo>
                  <a:pt x="6205920" y="3583849"/>
                </a:lnTo>
                <a:lnTo>
                  <a:pt x="6199616" y="3592763"/>
                </a:lnTo>
                <a:cubicBezTo>
                  <a:pt x="6191839" y="3613948"/>
                  <a:pt x="6196204" y="3641245"/>
                  <a:pt x="6181288" y="3653485"/>
                </a:cubicBezTo>
                <a:cubicBezTo>
                  <a:pt x="6178087" y="3659316"/>
                  <a:pt x="6176516" y="3664985"/>
                  <a:pt x="6175963" y="3670528"/>
                </a:cubicBezTo>
                <a:lnTo>
                  <a:pt x="6176722" y="3685990"/>
                </a:lnTo>
                <a:lnTo>
                  <a:pt x="6181549" y="3690283"/>
                </a:lnTo>
                <a:lnTo>
                  <a:pt x="6179476" y="3699787"/>
                </a:lnTo>
                <a:cubicBezTo>
                  <a:pt x="6179664" y="3700686"/>
                  <a:pt x="6179852" y="3701586"/>
                  <a:pt x="6180040" y="3702486"/>
                </a:cubicBezTo>
                <a:cubicBezTo>
                  <a:pt x="6181140" y="3707637"/>
                  <a:pt x="6182047" y="3712728"/>
                  <a:pt x="6182155" y="3717784"/>
                </a:cubicBezTo>
                <a:cubicBezTo>
                  <a:pt x="6156678" y="3711701"/>
                  <a:pt x="6178864" y="3759789"/>
                  <a:pt x="6158980" y="3746229"/>
                </a:cubicBezTo>
                <a:cubicBezTo>
                  <a:pt x="6144630" y="3780750"/>
                  <a:pt x="6117520" y="3867558"/>
                  <a:pt x="6096049" y="3924910"/>
                </a:cubicBezTo>
                <a:lnTo>
                  <a:pt x="6069712" y="3989353"/>
                </a:lnTo>
                <a:lnTo>
                  <a:pt x="6067330" y="4033899"/>
                </a:lnTo>
                <a:cubicBezTo>
                  <a:pt x="6065506" y="4070470"/>
                  <a:pt x="6063599" y="4110146"/>
                  <a:pt x="6061081" y="4142250"/>
                </a:cubicBezTo>
                <a:cubicBezTo>
                  <a:pt x="6055260" y="4200007"/>
                  <a:pt x="6045907" y="4278998"/>
                  <a:pt x="6042858" y="4329442"/>
                </a:cubicBezTo>
                <a:cubicBezTo>
                  <a:pt x="6038376" y="4381764"/>
                  <a:pt x="6036461" y="4433012"/>
                  <a:pt x="6034182" y="4456184"/>
                </a:cubicBezTo>
                <a:lnTo>
                  <a:pt x="6029178" y="4468478"/>
                </a:lnTo>
                <a:lnTo>
                  <a:pt x="6029974" y="4469862"/>
                </a:lnTo>
                <a:cubicBezTo>
                  <a:pt x="6031287" y="4476321"/>
                  <a:pt x="6030316" y="4480555"/>
                  <a:pt x="6028340" y="4483797"/>
                </a:cubicBezTo>
                <a:lnTo>
                  <a:pt x="6025168" y="4487091"/>
                </a:lnTo>
                <a:lnTo>
                  <a:pt x="6023164" y="4496728"/>
                </a:lnTo>
                <a:lnTo>
                  <a:pt x="6016839" y="4515918"/>
                </a:lnTo>
                <a:cubicBezTo>
                  <a:pt x="6017189" y="4517049"/>
                  <a:pt x="6017537" y="4518182"/>
                  <a:pt x="6017886" y="4519316"/>
                </a:cubicBezTo>
                <a:lnTo>
                  <a:pt x="6011819" y="4547957"/>
                </a:lnTo>
                <a:lnTo>
                  <a:pt x="6012791" y="4548262"/>
                </a:lnTo>
                <a:cubicBezTo>
                  <a:pt x="6014837" y="4549595"/>
                  <a:pt x="6016087" y="4551811"/>
                  <a:pt x="6015703" y="4555939"/>
                </a:cubicBezTo>
                <a:cubicBezTo>
                  <a:pt x="6031790" y="4548276"/>
                  <a:pt x="6021405" y="4557977"/>
                  <a:pt x="6018854" y="4570815"/>
                </a:cubicBezTo>
                <a:cubicBezTo>
                  <a:pt x="6021736" y="4583801"/>
                  <a:pt x="6030754" y="4622347"/>
                  <a:pt x="6033000" y="4633846"/>
                </a:cubicBezTo>
                <a:lnTo>
                  <a:pt x="6032325" y="4639816"/>
                </a:lnTo>
                <a:lnTo>
                  <a:pt x="6032549" y="4639923"/>
                </a:lnTo>
                <a:cubicBezTo>
                  <a:pt x="6032911" y="4641190"/>
                  <a:pt x="6032878" y="4643141"/>
                  <a:pt x="6032309" y="4646192"/>
                </a:cubicBezTo>
                <a:lnTo>
                  <a:pt x="6031095" y="4650706"/>
                </a:lnTo>
                <a:lnTo>
                  <a:pt x="6029786" y="4662290"/>
                </a:lnTo>
                <a:cubicBezTo>
                  <a:pt x="6030161" y="4663587"/>
                  <a:pt x="6030536" y="4664883"/>
                  <a:pt x="6030911" y="4666180"/>
                </a:cubicBezTo>
                <a:lnTo>
                  <a:pt x="6033630" y="4667585"/>
                </a:lnTo>
                <a:lnTo>
                  <a:pt x="6033189" y="4668660"/>
                </a:lnTo>
                <a:cubicBezTo>
                  <a:pt x="6027286" y="4676831"/>
                  <a:pt x="6019767" y="4679345"/>
                  <a:pt x="6038764" y="4689807"/>
                </a:cubicBezTo>
                <a:cubicBezTo>
                  <a:pt x="6028616" y="4708535"/>
                  <a:pt x="6040474" y="4712235"/>
                  <a:pt x="6042217" y="4737890"/>
                </a:cubicBezTo>
                <a:cubicBezTo>
                  <a:pt x="6033362" y="4748600"/>
                  <a:pt x="6035273" y="4757223"/>
                  <a:pt x="6040543" y="4765657"/>
                </a:cubicBezTo>
                <a:cubicBezTo>
                  <a:pt x="6034416" y="4790618"/>
                  <a:pt x="6040696" y="4813399"/>
                  <a:pt x="6039956" y="4841463"/>
                </a:cubicBezTo>
                <a:lnTo>
                  <a:pt x="6057123" y="4969863"/>
                </a:lnTo>
                <a:lnTo>
                  <a:pt x="6055039" y="4974028"/>
                </a:lnTo>
                <a:cubicBezTo>
                  <a:pt x="6053860" y="4976933"/>
                  <a:pt x="6053409" y="4978909"/>
                  <a:pt x="6053462" y="4980318"/>
                </a:cubicBezTo>
                <a:lnTo>
                  <a:pt x="6053643" y="4980501"/>
                </a:lnTo>
                <a:lnTo>
                  <a:pt x="6051733" y="4986338"/>
                </a:lnTo>
                <a:lnTo>
                  <a:pt x="6049602" y="4991296"/>
                </a:lnTo>
                <a:cubicBezTo>
                  <a:pt x="6058123" y="5019829"/>
                  <a:pt x="6066643" y="5048361"/>
                  <a:pt x="6075165" y="5076895"/>
                </a:cubicBezTo>
                <a:lnTo>
                  <a:pt x="6073751" y="5081568"/>
                </a:lnTo>
                <a:cubicBezTo>
                  <a:pt x="6073034" y="5084748"/>
                  <a:pt x="6072888" y="5086810"/>
                  <a:pt x="6073150" y="5088173"/>
                </a:cubicBezTo>
                <a:lnTo>
                  <a:pt x="6073355" y="5088300"/>
                </a:lnTo>
                <a:lnTo>
                  <a:pt x="6072362" y="5094558"/>
                </a:lnTo>
                <a:cubicBezTo>
                  <a:pt x="6070184" y="5105196"/>
                  <a:pt x="6067588" y="5115626"/>
                  <a:pt x="6064726" y="5125620"/>
                </a:cubicBezTo>
                <a:cubicBezTo>
                  <a:pt x="6063568" y="5154527"/>
                  <a:pt x="6065189" y="5244020"/>
                  <a:pt x="6065415" y="5268004"/>
                </a:cubicBezTo>
                <a:cubicBezTo>
                  <a:pt x="6065637" y="5268513"/>
                  <a:pt x="6065860" y="5269021"/>
                  <a:pt x="6066081" y="5269530"/>
                </a:cubicBezTo>
                <a:lnTo>
                  <a:pt x="6043407" y="5390941"/>
                </a:lnTo>
                <a:cubicBezTo>
                  <a:pt x="6032545" y="5438194"/>
                  <a:pt x="6020942" y="5465286"/>
                  <a:pt x="6025377" y="5539927"/>
                </a:cubicBezTo>
                <a:cubicBezTo>
                  <a:pt x="6019787" y="5610775"/>
                  <a:pt x="6013913" y="5740573"/>
                  <a:pt x="6010052" y="5791594"/>
                </a:cubicBezTo>
                <a:cubicBezTo>
                  <a:pt x="5989401" y="5787060"/>
                  <a:pt x="6018524" y="5849672"/>
                  <a:pt x="5994220" y="5855206"/>
                </a:cubicBezTo>
                <a:cubicBezTo>
                  <a:pt x="5995282" y="5860240"/>
                  <a:pt x="5980598" y="5868910"/>
                  <a:pt x="5982580" y="5873582"/>
                </a:cubicBezTo>
                <a:cubicBezTo>
                  <a:pt x="5982922" y="5874401"/>
                  <a:pt x="5983265" y="5875218"/>
                  <a:pt x="5983608" y="5876037"/>
                </a:cubicBezTo>
                <a:lnTo>
                  <a:pt x="5983535" y="5886534"/>
                </a:lnTo>
                <a:lnTo>
                  <a:pt x="5988737" y="5888644"/>
                </a:lnTo>
                <a:cubicBezTo>
                  <a:pt x="5989948" y="5893707"/>
                  <a:pt x="5991159" y="5898769"/>
                  <a:pt x="5992371" y="5903832"/>
                </a:cubicBezTo>
                <a:cubicBezTo>
                  <a:pt x="5992924" y="5909651"/>
                  <a:pt x="5992578" y="5916068"/>
                  <a:pt x="5990780" y="5923391"/>
                </a:cubicBezTo>
                <a:cubicBezTo>
                  <a:pt x="5975822" y="5948880"/>
                  <a:pt x="6013580" y="5981626"/>
                  <a:pt x="5993870" y="6013205"/>
                </a:cubicBezTo>
                <a:cubicBezTo>
                  <a:pt x="5988486" y="6024901"/>
                  <a:pt x="5991718" y="6066777"/>
                  <a:pt x="5997673" y="6074018"/>
                </a:cubicBezTo>
                <a:cubicBezTo>
                  <a:pt x="5998007" y="6081731"/>
                  <a:pt x="6007861" y="6126985"/>
                  <a:pt x="6014840" y="6130837"/>
                </a:cubicBezTo>
                <a:cubicBezTo>
                  <a:pt x="6022998" y="6137057"/>
                  <a:pt x="5999420" y="6156330"/>
                  <a:pt x="6010704" y="6152982"/>
                </a:cubicBezTo>
                <a:cubicBezTo>
                  <a:pt x="6008682" y="6186619"/>
                  <a:pt x="6039938" y="6191636"/>
                  <a:pt x="6038294" y="6221100"/>
                </a:cubicBezTo>
                <a:cubicBezTo>
                  <a:pt x="6039643" y="6222126"/>
                  <a:pt x="6046356" y="6257468"/>
                  <a:pt x="6052331" y="6287550"/>
                </a:cubicBezTo>
                <a:cubicBezTo>
                  <a:pt x="6058307" y="6317632"/>
                  <a:pt x="6082079" y="6391312"/>
                  <a:pt x="6074143" y="6401595"/>
                </a:cubicBezTo>
                <a:cubicBezTo>
                  <a:pt x="6074931" y="6423902"/>
                  <a:pt x="6059614" y="6432919"/>
                  <a:pt x="6060199" y="6487110"/>
                </a:cubicBezTo>
                <a:cubicBezTo>
                  <a:pt x="6075583" y="6574474"/>
                  <a:pt x="6076150" y="6553611"/>
                  <a:pt x="6081156" y="6588589"/>
                </a:cubicBezTo>
                <a:cubicBezTo>
                  <a:pt x="6102088" y="6637976"/>
                  <a:pt x="6067660" y="6687723"/>
                  <a:pt x="6114944" y="6769963"/>
                </a:cubicBezTo>
                <a:cubicBezTo>
                  <a:pt x="6130462" y="6819284"/>
                  <a:pt x="6119243" y="6817955"/>
                  <a:pt x="6128950" y="6835814"/>
                </a:cubicBezTo>
                <a:lnTo>
                  <a:pt x="6132536" y="6858000"/>
                </a:lnTo>
                <a:lnTo>
                  <a:pt x="4789511" y="6858000"/>
                </a:lnTo>
                <a:lnTo>
                  <a:pt x="1866294" y="6858000"/>
                </a:lnTo>
                <a:lnTo>
                  <a:pt x="1705866" y="6858000"/>
                </a:lnTo>
                <a:lnTo>
                  <a:pt x="1343025" y="6858000"/>
                </a:lnTo>
                <a:lnTo>
                  <a:pt x="523269" y="6858000"/>
                </a:lnTo>
                <a:lnTo>
                  <a:pt x="362841"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2B5FF86-BA21-73E8-EE2D-58D904FC33DA}"/>
              </a:ext>
            </a:extLst>
          </p:cNvPr>
          <p:cNvSpPr>
            <a:spLocks noGrp="1"/>
          </p:cNvSpPr>
          <p:nvPr>
            <p:ph type="title"/>
          </p:nvPr>
        </p:nvSpPr>
        <p:spPr>
          <a:xfrm>
            <a:off x="1137034" y="609600"/>
            <a:ext cx="4784796" cy="1330840"/>
          </a:xfrm>
        </p:spPr>
        <p:txBody>
          <a:bodyPr>
            <a:normAutofit/>
          </a:bodyPr>
          <a:lstStyle/>
          <a:p>
            <a:r>
              <a:rPr lang="en-US" dirty="0"/>
              <a:t>A practice problem!</a:t>
            </a:r>
          </a:p>
        </p:txBody>
      </p:sp>
      <p:sp>
        <p:nvSpPr>
          <p:cNvPr id="3" name="Content Placeholder 2">
            <a:extLst>
              <a:ext uri="{FF2B5EF4-FFF2-40B4-BE49-F238E27FC236}">
                <a16:creationId xmlns:a16="http://schemas.microsoft.com/office/drawing/2014/main" id="{7BA0A1A7-7A18-F395-FDC4-DD245238872A}"/>
              </a:ext>
            </a:extLst>
          </p:cNvPr>
          <p:cNvSpPr>
            <a:spLocks noGrp="1"/>
          </p:cNvSpPr>
          <p:nvPr>
            <p:ph idx="1"/>
          </p:nvPr>
        </p:nvSpPr>
        <p:spPr>
          <a:xfrm>
            <a:off x="1137034" y="2194102"/>
            <a:ext cx="4438036" cy="3908585"/>
          </a:xfrm>
        </p:spPr>
        <p:txBody>
          <a:bodyPr>
            <a:normAutofit/>
          </a:bodyPr>
          <a:lstStyle/>
          <a:p>
            <a:pPr marL="0" indent="0">
              <a:buNone/>
            </a:pPr>
            <a:r>
              <a:rPr lang="en-US" dirty="0"/>
              <a:t>I have a 1.5 L sample of carbon dioxide gas at a pressure of 3.4 atm at a temperature of 350 K.  If I increase the temperature to 400 K and leave the pressure the same, what will the new volume of the gas be?</a:t>
            </a:r>
          </a:p>
        </p:txBody>
      </p:sp>
      <p:pic>
        <p:nvPicPr>
          <p:cNvPr id="10242" name="Picture 2" descr="Free Question Mark Images, Download Free Question Mark Images png ...">
            <a:extLst>
              <a:ext uri="{FF2B5EF4-FFF2-40B4-BE49-F238E27FC236}">
                <a16:creationId xmlns:a16="http://schemas.microsoft.com/office/drawing/2014/main" id="{31A26F92-B4A2-6C08-07B7-3EA408BD42C5}"/>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179882" y="717012"/>
            <a:ext cx="4139105" cy="54461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08133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AA87E-E198-EF53-59F1-920E706AC113}"/>
              </a:ext>
            </a:extLst>
          </p:cNvPr>
          <p:cNvSpPr>
            <a:spLocks noGrp="1"/>
          </p:cNvSpPr>
          <p:nvPr>
            <p:ph type="title"/>
          </p:nvPr>
        </p:nvSpPr>
        <p:spPr/>
        <p:txBody>
          <a:bodyPr/>
          <a:lstStyle/>
          <a:p>
            <a:r>
              <a:rPr lang="en-US" dirty="0"/>
              <a:t>Solution:  Let’s use the equation we talked about!</a:t>
            </a:r>
          </a:p>
        </p:txBody>
      </p:sp>
      <p:pic>
        <p:nvPicPr>
          <p:cNvPr id="4" name="Picture 2">
            <a:extLst>
              <a:ext uri="{FF2B5EF4-FFF2-40B4-BE49-F238E27FC236}">
                <a16:creationId xmlns:a16="http://schemas.microsoft.com/office/drawing/2014/main" id="{1C15B145-B75D-DA76-5C97-9BD0AE88D0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6308" y="1690688"/>
            <a:ext cx="4266678" cy="195331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622488E-535E-287D-31CB-CC131697F05B}"/>
              </a:ext>
            </a:extLst>
          </p:cNvPr>
          <p:cNvSpPr txBox="1"/>
          <p:nvPr/>
        </p:nvSpPr>
        <p:spPr>
          <a:xfrm>
            <a:off x="1716066" y="4033381"/>
            <a:ext cx="9983244" cy="1815882"/>
          </a:xfrm>
          <a:prstGeom prst="rect">
            <a:avLst/>
          </a:prstGeom>
          <a:noFill/>
        </p:spPr>
        <p:txBody>
          <a:bodyPr wrap="square" rtlCol="0">
            <a:spAutoFit/>
          </a:bodyPr>
          <a:lstStyle/>
          <a:p>
            <a:r>
              <a:rPr lang="en-US" sz="2800" dirty="0"/>
              <a:t>In our example:</a:t>
            </a:r>
          </a:p>
          <a:p>
            <a:r>
              <a:rPr lang="en-US" sz="2800" dirty="0"/>
              <a:t>P</a:t>
            </a:r>
            <a:r>
              <a:rPr lang="en-US" sz="2800" baseline="-25000" dirty="0"/>
              <a:t>1</a:t>
            </a:r>
            <a:r>
              <a:rPr lang="en-US" sz="2800" dirty="0"/>
              <a:t> = 3.4 atm			P</a:t>
            </a:r>
            <a:r>
              <a:rPr lang="en-US" sz="2800" baseline="-25000" dirty="0"/>
              <a:t>2</a:t>
            </a:r>
            <a:r>
              <a:rPr lang="en-US" sz="2800" dirty="0"/>
              <a:t> = 3.4 atm (no change) </a:t>
            </a:r>
          </a:p>
          <a:p>
            <a:r>
              <a:rPr lang="en-US" sz="2800" dirty="0"/>
              <a:t>V</a:t>
            </a:r>
            <a:r>
              <a:rPr lang="en-US" sz="2800" baseline="-25000" dirty="0"/>
              <a:t>1</a:t>
            </a:r>
            <a:r>
              <a:rPr lang="en-US" sz="2800" dirty="0"/>
              <a:t> = 1.5 L			V</a:t>
            </a:r>
            <a:r>
              <a:rPr lang="en-US" sz="2800" baseline="-25000" dirty="0"/>
              <a:t>2</a:t>
            </a:r>
            <a:r>
              <a:rPr lang="en-US" sz="2800" dirty="0"/>
              <a:t> = X (this is what we want to find)</a:t>
            </a:r>
          </a:p>
          <a:p>
            <a:r>
              <a:rPr lang="en-US" sz="2800" dirty="0"/>
              <a:t>T</a:t>
            </a:r>
            <a:r>
              <a:rPr lang="en-US" sz="2800" baseline="-25000" dirty="0"/>
              <a:t>1</a:t>
            </a:r>
            <a:r>
              <a:rPr lang="en-US" sz="2800" dirty="0"/>
              <a:t> = 350 K			T</a:t>
            </a:r>
            <a:r>
              <a:rPr lang="en-US" sz="2800" baseline="-25000" dirty="0"/>
              <a:t>2</a:t>
            </a:r>
            <a:r>
              <a:rPr lang="en-US" sz="2800" dirty="0"/>
              <a:t> = 400 K</a:t>
            </a:r>
          </a:p>
        </p:txBody>
      </p:sp>
    </p:spTree>
    <p:extLst>
      <p:ext uri="{BB962C8B-B14F-4D97-AF65-F5344CB8AC3E}">
        <p14:creationId xmlns:p14="http://schemas.microsoft.com/office/powerpoint/2010/main" val="5245423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FAD3A-B831-3054-6FD9-7D0A3F723ADE}"/>
              </a:ext>
            </a:extLst>
          </p:cNvPr>
          <p:cNvSpPr>
            <a:spLocks noGrp="1"/>
          </p:cNvSpPr>
          <p:nvPr>
            <p:ph type="title"/>
          </p:nvPr>
        </p:nvSpPr>
        <p:spPr/>
        <p:txBody>
          <a:bodyPr/>
          <a:lstStyle/>
          <a:p>
            <a:r>
              <a:rPr lang="en-US" dirty="0"/>
              <a:t>Plugging these values into the equation…</a:t>
            </a:r>
          </a:p>
        </p:txBody>
      </p:sp>
      <p:pic>
        <p:nvPicPr>
          <p:cNvPr id="4" name="Picture 2">
            <a:extLst>
              <a:ext uri="{FF2B5EF4-FFF2-40B4-BE49-F238E27FC236}">
                <a16:creationId xmlns:a16="http://schemas.microsoft.com/office/drawing/2014/main" id="{C72C8F29-03C2-114A-B156-D0D8C211A6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0083" y="1590155"/>
            <a:ext cx="2675873" cy="122503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BCB9249-37C2-7034-96DA-AF9A6B6341F0}"/>
              </a:ext>
            </a:extLst>
          </p:cNvPr>
          <p:cNvSpPr txBox="1"/>
          <p:nvPr/>
        </p:nvSpPr>
        <p:spPr>
          <a:xfrm>
            <a:off x="2718148" y="3429000"/>
            <a:ext cx="6275540" cy="1077218"/>
          </a:xfrm>
          <a:prstGeom prst="rect">
            <a:avLst/>
          </a:prstGeom>
          <a:noFill/>
        </p:spPr>
        <p:txBody>
          <a:bodyPr wrap="square" rtlCol="0">
            <a:spAutoFit/>
          </a:bodyPr>
          <a:lstStyle/>
          <a:p>
            <a:pPr algn="ctr"/>
            <a:r>
              <a:rPr lang="en-US" sz="3200" dirty="0"/>
              <a:t>(3.4 atm)(1.5 L)		(3.4 atm)  X              	350 K		   400 K</a:t>
            </a:r>
          </a:p>
        </p:txBody>
      </p:sp>
      <p:cxnSp>
        <p:nvCxnSpPr>
          <p:cNvPr id="8" name="Straight Connector 7">
            <a:extLst>
              <a:ext uri="{FF2B5EF4-FFF2-40B4-BE49-F238E27FC236}">
                <a16:creationId xmlns:a16="http://schemas.microsoft.com/office/drawing/2014/main" id="{0C0B198C-AB3A-0D34-F167-BB5EB51899E2}"/>
              </a:ext>
            </a:extLst>
          </p:cNvPr>
          <p:cNvCxnSpPr/>
          <p:nvPr/>
        </p:nvCxnSpPr>
        <p:spPr>
          <a:xfrm>
            <a:off x="3256766" y="3983277"/>
            <a:ext cx="269309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A5A33450-3670-6CCA-ED1E-EBC98AC68DA4}"/>
              </a:ext>
            </a:extLst>
          </p:cNvPr>
          <p:cNvCxnSpPr>
            <a:cxnSpLocks/>
            <a:endCxn id="6" idx="3"/>
          </p:cNvCxnSpPr>
          <p:nvPr/>
        </p:nvCxnSpPr>
        <p:spPr>
          <a:xfrm flipV="1">
            <a:off x="6615829" y="3967609"/>
            <a:ext cx="2377859" cy="15668"/>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CEDBF5B-75DB-B485-355D-E95AC6300995}"/>
              </a:ext>
            </a:extLst>
          </p:cNvPr>
          <p:cNvSpPr txBox="1"/>
          <p:nvPr/>
        </p:nvSpPr>
        <p:spPr>
          <a:xfrm>
            <a:off x="6094956" y="3660111"/>
            <a:ext cx="2154477" cy="646331"/>
          </a:xfrm>
          <a:prstGeom prst="rect">
            <a:avLst/>
          </a:prstGeom>
          <a:noFill/>
        </p:spPr>
        <p:txBody>
          <a:bodyPr wrap="square" rtlCol="0">
            <a:spAutoFit/>
          </a:bodyPr>
          <a:lstStyle/>
          <a:p>
            <a:r>
              <a:rPr lang="en-US" sz="3600" dirty="0"/>
              <a:t>=</a:t>
            </a:r>
          </a:p>
        </p:txBody>
      </p:sp>
      <p:sp>
        <p:nvSpPr>
          <p:cNvPr id="13" name="TextBox 12">
            <a:extLst>
              <a:ext uri="{FF2B5EF4-FFF2-40B4-BE49-F238E27FC236}">
                <a16:creationId xmlns:a16="http://schemas.microsoft.com/office/drawing/2014/main" id="{76DB4F14-3C3D-85F6-FE10-9CD3ED005B07}"/>
              </a:ext>
            </a:extLst>
          </p:cNvPr>
          <p:cNvSpPr txBox="1"/>
          <p:nvPr/>
        </p:nvSpPr>
        <p:spPr>
          <a:xfrm>
            <a:off x="5411244" y="4786783"/>
            <a:ext cx="3970750" cy="584775"/>
          </a:xfrm>
          <a:prstGeom prst="rect">
            <a:avLst/>
          </a:prstGeom>
          <a:noFill/>
        </p:spPr>
        <p:txBody>
          <a:bodyPr wrap="square" rtlCol="0">
            <a:spAutoFit/>
          </a:bodyPr>
          <a:lstStyle/>
          <a:p>
            <a:r>
              <a:rPr lang="en-US" sz="3200" b="1" dirty="0"/>
              <a:t>X = 1.7 L</a:t>
            </a:r>
          </a:p>
        </p:txBody>
      </p:sp>
    </p:spTree>
    <p:extLst>
      <p:ext uri="{BB962C8B-B14F-4D97-AF65-F5344CB8AC3E}">
        <p14:creationId xmlns:p14="http://schemas.microsoft.com/office/powerpoint/2010/main" val="939911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7E38BD-2735-A7EE-BB9C-547EBAF8B96F}"/>
              </a:ext>
            </a:extLst>
          </p:cNvPr>
          <p:cNvSpPr>
            <a:spLocks noGrp="1"/>
          </p:cNvSpPr>
          <p:nvPr>
            <p:ph type="title"/>
          </p:nvPr>
        </p:nvSpPr>
        <p:spPr/>
        <p:txBody>
          <a:bodyPr/>
          <a:lstStyle/>
          <a:p>
            <a:r>
              <a:rPr lang="en-US" dirty="0"/>
              <a:t>Reality check:  Does this make sense?</a:t>
            </a:r>
          </a:p>
        </p:txBody>
      </p:sp>
      <p:sp>
        <p:nvSpPr>
          <p:cNvPr id="3" name="Content Placeholder 2">
            <a:extLst>
              <a:ext uri="{FF2B5EF4-FFF2-40B4-BE49-F238E27FC236}">
                <a16:creationId xmlns:a16="http://schemas.microsoft.com/office/drawing/2014/main" id="{ED970F42-A2CE-A703-0B1E-8622F9D7F500}"/>
              </a:ext>
            </a:extLst>
          </p:cNvPr>
          <p:cNvSpPr>
            <a:spLocks noGrp="1"/>
          </p:cNvSpPr>
          <p:nvPr>
            <p:ph idx="1"/>
          </p:nvPr>
        </p:nvSpPr>
        <p:spPr/>
        <p:txBody>
          <a:bodyPr/>
          <a:lstStyle/>
          <a:p>
            <a:r>
              <a:rPr lang="en-US" dirty="0"/>
              <a:t>In this question we heated up a gas</a:t>
            </a:r>
          </a:p>
          <a:p>
            <a:r>
              <a:rPr lang="en-US" dirty="0"/>
              <a:t>When we heated the gas, it got bigger (its volume increased)</a:t>
            </a:r>
          </a:p>
          <a:p>
            <a:endParaRPr lang="en-US" dirty="0"/>
          </a:p>
          <a:p>
            <a:pPr marL="0" indent="0">
              <a:buNone/>
            </a:pPr>
            <a:r>
              <a:rPr lang="en-US" dirty="0"/>
              <a:t>Since it should make sense that hotter things get bigger, the answer makes sense!</a:t>
            </a:r>
          </a:p>
        </p:txBody>
      </p:sp>
      <p:pic>
        <p:nvPicPr>
          <p:cNvPr id="13314" name="Picture 2" descr="Hooray, you did it! ... Felicitatie kaart met schattig kitten Forskolin ...">
            <a:extLst>
              <a:ext uri="{FF2B5EF4-FFF2-40B4-BE49-F238E27FC236}">
                <a16:creationId xmlns:a16="http://schemas.microsoft.com/office/drawing/2014/main" id="{521336C7-CABA-19B8-26C2-C52E89BAC7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4364276"/>
            <a:ext cx="2493724" cy="249372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A14BEDD-21EB-0FF8-CC11-1ADE974C0ED3}"/>
              </a:ext>
            </a:extLst>
          </p:cNvPr>
          <p:cNvSpPr txBox="1"/>
          <p:nvPr/>
        </p:nvSpPr>
        <p:spPr>
          <a:xfrm>
            <a:off x="3983277" y="5035463"/>
            <a:ext cx="2263036" cy="923330"/>
          </a:xfrm>
          <a:prstGeom prst="rect">
            <a:avLst/>
          </a:prstGeom>
          <a:noFill/>
        </p:spPr>
        <p:txBody>
          <a:bodyPr wrap="square" rtlCol="0">
            <a:spAutoFit/>
          </a:bodyPr>
          <a:lstStyle/>
          <a:p>
            <a:r>
              <a:rPr lang="en-US" i="1" dirty="0"/>
              <a:t>I’ll assume this is what kittens look like when they’re happy.</a:t>
            </a:r>
          </a:p>
        </p:txBody>
      </p:sp>
    </p:spTree>
    <p:extLst>
      <p:ext uri="{BB962C8B-B14F-4D97-AF65-F5344CB8AC3E}">
        <p14:creationId xmlns:p14="http://schemas.microsoft.com/office/powerpoint/2010/main" val="37159316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8449E5A-19F1-C830-ACE2-6CECD5AC3941}"/>
              </a:ext>
            </a:extLst>
          </p:cNvPr>
          <p:cNvSpPr>
            <a:spLocks noGrp="1"/>
          </p:cNvSpPr>
          <p:nvPr>
            <p:ph type="title"/>
          </p:nvPr>
        </p:nvSpPr>
        <p:spPr/>
        <p:txBody>
          <a:bodyPr/>
          <a:lstStyle/>
          <a:p>
            <a:r>
              <a:rPr lang="en-US" dirty="0"/>
              <a:t>Some more questions:</a:t>
            </a:r>
          </a:p>
        </p:txBody>
      </p:sp>
      <p:sp>
        <p:nvSpPr>
          <p:cNvPr id="7" name="TextBox 6">
            <a:extLst>
              <a:ext uri="{FF2B5EF4-FFF2-40B4-BE49-F238E27FC236}">
                <a16:creationId xmlns:a16="http://schemas.microsoft.com/office/drawing/2014/main" id="{D1372F49-44A9-F4F0-4A35-6185D3B4462D}"/>
              </a:ext>
            </a:extLst>
          </p:cNvPr>
          <p:cNvSpPr txBox="1"/>
          <p:nvPr/>
        </p:nvSpPr>
        <p:spPr>
          <a:xfrm>
            <a:off x="1703540" y="1841000"/>
            <a:ext cx="9093895" cy="4524315"/>
          </a:xfrm>
          <a:prstGeom prst="rect">
            <a:avLst/>
          </a:prstGeom>
          <a:noFill/>
        </p:spPr>
        <p:txBody>
          <a:bodyPr wrap="square" rtlCol="0">
            <a:spAutoFit/>
          </a:bodyPr>
          <a:lstStyle/>
          <a:p>
            <a:r>
              <a:rPr lang="en-US" sz="2400" dirty="0"/>
              <a:t>I’ve got a 4.0 balloon with a temperature of 298 K at a pressure of 1.1 atm.  If I increase the pressure on the balloon to 5.3 atm, what will the new volume of this balloon be?</a:t>
            </a:r>
          </a:p>
          <a:p>
            <a:endParaRPr lang="en-US" sz="2400" dirty="0"/>
          </a:p>
          <a:p>
            <a:endParaRPr lang="en-US" sz="2400" dirty="0"/>
          </a:p>
          <a:p>
            <a:endParaRPr lang="en-US" sz="2400" dirty="0"/>
          </a:p>
          <a:p>
            <a:endParaRPr lang="en-US" sz="2400" dirty="0"/>
          </a:p>
          <a:p>
            <a:endParaRPr lang="en-US" sz="2400" dirty="0"/>
          </a:p>
          <a:p>
            <a:endParaRPr lang="en-US" sz="2400" dirty="0"/>
          </a:p>
          <a:p>
            <a:r>
              <a:rPr lang="en-US" sz="2400" dirty="0"/>
              <a:t>I’ve got another balloon with a volume of 5.0 L.  If I increase the temperature of the balloon from 298 to 398 K, what will the new volume of the balloon be?</a:t>
            </a:r>
          </a:p>
        </p:txBody>
      </p:sp>
      <p:pic>
        <p:nvPicPr>
          <p:cNvPr id="14338" name="Picture 2" descr="Funny Questions To Ask | Funny Answers To Share">
            <a:extLst>
              <a:ext uri="{FF2B5EF4-FFF2-40B4-BE49-F238E27FC236}">
                <a16:creationId xmlns:a16="http://schemas.microsoft.com/office/drawing/2014/main" id="{19D1A807-6508-A85A-14E6-CE0A07FBF2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71373" y="3131506"/>
            <a:ext cx="1892474" cy="18924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30738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367" name="Rectangle 15366">
            <a:extLst>
              <a:ext uri="{FF2B5EF4-FFF2-40B4-BE49-F238E27FC236}">
                <a16:creationId xmlns:a16="http://schemas.microsoft.com/office/drawing/2014/main" id="{9B7AD9F6-8CE7-4299-8FC6-328F4DCD3F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4DFA155-DCAE-B271-EA3B-C02A1865A851}"/>
              </a:ext>
            </a:extLst>
          </p:cNvPr>
          <p:cNvSpPr>
            <a:spLocks noGrp="1"/>
          </p:cNvSpPr>
          <p:nvPr>
            <p:ph type="title"/>
          </p:nvPr>
        </p:nvSpPr>
        <p:spPr>
          <a:xfrm>
            <a:off x="890338" y="640080"/>
            <a:ext cx="3734014" cy="3566160"/>
          </a:xfrm>
        </p:spPr>
        <p:txBody>
          <a:bodyPr vert="horz" lIns="91440" tIns="45720" rIns="91440" bIns="45720" rtlCol="0" anchor="b">
            <a:normAutofit/>
          </a:bodyPr>
          <a:lstStyle/>
          <a:p>
            <a:r>
              <a:rPr lang="en-US" sz="5400"/>
              <a:t>Now, let’s do some practice!</a:t>
            </a:r>
          </a:p>
        </p:txBody>
      </p:sp>
      <p:sp>
        <p:nvSpPr>
          <p:cNvPr id="15369" name="sketchy line">
            <a:extLst>
              <a:ext uri="{FF2B5EF4-FFF2-40B4-BE49-F238E27FC236}">
                <a16:creationId xmlns:a16="http://schemas.microsoft.com/office/drawing/2014/main" id="{F49775AF-8896-43EE-92C6-83497D6DC5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0338" y="4409267"/>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362" name="Picture 2" descr="Yay. - Misc - quickmeme">
            <a:extLst>
              <a:ext uri="{FF2B5EF4-FFF2-40B4-BE49-F238E27FC236}">
                <a16:creationId xmlns:a16="http://schemas.microsoft.com/office/drawing/2014/main" id="{ACEFED44-1545-D2E8-1FB5-5CDF40010AA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099" r="17199"/>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6500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B1497C-B2EA-EDF6-6F23-A7FBD506A46F}"/>
              </a:ext>
            </a:extLst>
          </p:cNvPr>
          <p:cNvSpPr>
            <a:spLocks noGrp="1"/>
          </p:cNvSpPr>
          <p:nvPr>
            <p:ph type="title"/>
          </p:nvPr>
        </p:nvSpPr>
        <p:spPr/>
        <p:txBody>
          <a:bodyPr/>
          <a:lstStyle/>
          <a:p>
            <a:r>
              <a:rPr lang="en-US" dirty="0"/>
              <a:t>We’ve established the relationship between P, V, and T for gases.  What’s next?</a:t>
            </a:r>
          </a:p>
        </p:txBody>
      </p:sp>
      <p:sp>
        <p:nvSpPr>
          <p:cNvPr id="4" name="TextBox 3">
            <a:extLst>
              <a:ext uri="{FF2B5EF4-FFF2-40B4-BE49-F238E27FC236}">
                <a16:creationId xmlns:a16="http://schemas.microsoft.com/office/drawing/2014/main" id="{BEC0B155-F3F5-DC38-57B0-FE925CDE8057}"/>
              </a:ext>
            </a:extLst>
          </p:cNvPr>
          <p:cNvSpPr txBox="1"/>
          <p:nvPr/>
        </p:nvSpPr>
        <p:spPr>
          <a:xfrm>
            <a:off x="1828800" y="3106019"/>
            <a:ext cx="8204548" cy="1015663"/>
          </a:xfrm>
          <a:prstGeom prst="rect">
            <a:avLst/>
          </a:prstGeom>
          <a:noFill/>
        </p:spPr>
        <p:txBody>
          <a:bodyPr wrap="square" rtlCol="0">
            <a:spAutoFit/>
          </a:bodyPr>
          <a:lstStyle/>
          <a:p>
            <a:r>
              <a:rPr lang="en-US" sz="6000" dirty="0"/>
              <a:t>Moles!</a:t>
            </a:r>
          </a:p>
        </p:txBody>
      </p:sp>
      <p:pic>
        <p:nvPicPr>
          <p:cNvPr id="16386" name="Picture 2" descr="Baby star-nosed moles | A nest of young star-nosed moles whi… | Flickr">
            <a:extLst>
              <a:ext uri="{FF2B5EF4-FFF2-40B4-BE49-F238E27FC236}">
                <a16:creationId xmlns:a16="http://schemas.microsoft.com/office/drawing/2014/main" id="{C55ABB7F-F32E-B493-ADBC-984BC191066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2179528"/>
            <a:ext cx="4300603" cy="322545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EE48117-F19F-D055-E8BB-31BD145255D2}"/>
              </a:ext>
            </a:extLst>
          </p:cNvPr>
          <p:cNvSpPr txBox="1"/>
          <p:nvPr/>
        </p:nvSpPr>
        <p:spPr>
          <a:xfrm>
            <a:off x="5181600" y="5537014"/>
            <a:ext cx="4546948" cy="369332"/>
          </a:xfrm>
          <a:prstGeom prst="rect">
            <a:avLst/>
          </a:prstGeom>
          <a:noFill/>
        </p:spPr>
        <p:txBody>
          <a:bodyPr wrap="square" rtlCol="0">
            <a:spAutoFit/>
          </a:bodyPr>
          <a:lstStyle/>
          <a:p>
            <a:r>
              <a:rPr lang="en-US" dirty="0"/>
              <a:t>Aren’t you moles disgusting?  Yes you are!</a:t>
            </a:r>
          </a:p>
        </p:txBody>
      </p:sp>
    </p:spTree>
    <p:extLst>
      <p:ext uri="{BB962C8B-B14F-4D97-AF65-F5344CB8AC3E}">
        <p14:creationId xmlns:p14="http://schemas.microsoft.com/office/powerpoint/2010/main" val="3659829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7D269-B71C-7F7C-7FE8-EDB1618B85E3}"/>
              </a:ext>
            </a:extLst>
          </p:cNvPr>
          <p:cNvSpPr>
            <a:spLocks noGrp="1"/>
          </p:cNvSpPr>
          <p:nvPr>
            <p:ph type="title"/>
          </p:nvPr>
        </p:nvSpPr>
        <p:spPr/>
        <p:txBody>
          <a:bodyPr/>
          <a:lstStyle/>
          <a:p>
            <a:r>
              <a:rPr lang="en-US" dirty="0"/>
              <a:t>The kinetic molecular theory of gases can help us to explain the behavior of gases.</a:t>
            </a:r>
          </a:p>
        </p:txBody>
      </p:sp>
      <p:pic>
        <p:nvPicPr>
          <p:cNvPr id="2050" name="Picture 2" descr="IDIOT definition in American English | Collins English Dictionary">
            <a:extLst>
              <a:ext uri="{FF2B5EF4-FFF2-40B4-BE49-F238E27FC236}">
                <a16:creationId xmlns:a16="http://schemas.microsoft.com/office/drawing/2014/main" id="{EDB174CF-DFED-F9E1-3F8A-6A1FC57B28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0625" y="1920875"/>
            <a:ext cx="6096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0F07016-4962-52F6-8012-45ECB05FF1F9}"/>
              </a:ext>
            </a:extLst>
          </p:cNvPr>
          <p:cNvSpPr txBox="1"/>
          <p:nvPr/>
        </p:nvSpPr>
        <p:spPr>
          <a:xfrm>
            <a:off x="7467600" y="3429000"/>
            <a:ext cx="3886200" cy="1323439"/>
          </a:xfrm>
          <a:prstGeom prst="rect">
            <a:avLst/>
          </a:prstGeom>
          <a:noFill/>
        </p:spPr>
        <p:txBody>
          <a:bodyPr wrap="square" rtlCol="0">
            <a:spAutoFit/>
          </a:bodyPr>
          <a:lstStyle/>
          <a:p>
            <a:r>
              <a:rPr lang="en-US" sz="2000" i="1" dirty="0"/>
              <a:t>Even this man knows that the name “kinetic molecular theory of </a:t>
            </a:r>
            <a:r>
              <a:rPr lang="en-US" sz="2000" b="1" i="1" dirty="0">
                <a:solidFill>
                  <a:srgbClr val="FF0000"/>
                </a:solidFill>
              </a:rPr>
              <a:t>gases</a:t>
            </a:r>
            <a:r>
              <a:rPr lang="en-US" sz="2000" i="1" dirty="0"/>
              <a:t>” suggests that gases are involved.</a:t>
            </a:r>
          </a:p>
        </p:txBody>
      </p:sp>
    </p:spTree>
    <p:extLst>
      <p:ext uri="{BB962C8B-B14F-4D97-AF65-F5344CB8AC3E}">
        <p14:creationId xmlns:p14="http://schemas.microsoft.com/office/powerpoint/2010/main" val="29832186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83E099-B7C0-6041-BB88-8B6DD7BFF9FE}"/>
              </a:ext>
            </a:extLst>
          </p:cNvPr>
          <p:cNvSpPr>
            <a:spLocks noGrp="1"/>
          </p:cNvSpPr>
          <p:nvPr>
            <p:ph type="title"/>
          </p:nvPr>
        </p:nvSpPr>
        <p:spPr/>
        <p:txBody>
          <a:bodyPr/>
          <a:lstStyle/>
          <a:p>
            <a:r>
              <a:rPr lang="en-US" dirty="0"/>
              <a:t>Not this again…</a:t>
            </a:r>
          </a:p>
        </p:txBody>
      </p:sp>
      <p:sp>
        <p:nvSpPr>
          <p:cNvPr id="3" name="Content Placeholder 2">
            <a:extLst>
              <a:ext uri="{FF2B5EF4-FFF2-40B4-BE49-F238E27FC236}">
                <a16:creationId xmlns:a16="http://schemas.microsoft.com/office/drawing/2014/main" id="{6E2E31D2-235E-229B-54F1-6BE0228A5412}"/>
              </a:ext>
            </a:extLst>
          </p:cNvPr>
          <p:cNvSpPr>
            <a:spLocks noGrp="1"/>
          </p:cNvSpPr>
          <p:nvPr>
            <p:ph idx="1"/>
          </p:nvPr>
        </p:nvSpPr>
        <p:spPr>
          <a:xfrm>
            <a:off x="838200" y="1825625"/>
            <a:ext cx="6577208" cy="4351338"/>
          </a:xfrm>
        </p:spPr>
        <p:txBody>
          <a:bodyPr/>
          <a:lstStyle/>
          <a:p>
            <a:pPr marL="0" indent="0">
              <a:buNone/>
            </a:pPr>
            <a:r>
              <a:rPr lang="en-US" dirty="0"/>
              <a:t>If you think of moles as being a big scientific term, then you’re going to get confused.  If you think of moles as “the amount of stuff you’ve got”, it should make more sense.</a:t>
            </a:r>
          </a:p>
          <a:p>
            <a:pPr marL="0" indent="0">
              <a:buNone/>
            </a:pPr>
            <a:endParaRPr lang="en-US" dirty="0"/>
          </a:p>
          <a:p>
            <a:pPr marL="0" indent="0">
              <a:buNone/>
            </a:pPr>
            <a:r>
              <a:rPr lang="en-US" dirty="0"/>
              <a:t>Basically, if you’ve got a large number of moles, you’ve got more stuff than if you have a small number of moles.  That’s it!</a:t>
            </a:r>
          </a:p>
        </p:txBody>
      </p:sp>
      <p:pic>
        <p:nvPicPr>
          <p:cNvPr id="18434" name="Picture 2">
            <a:extLst>
              <a:ext uri="{FF2B5EF4-FFF2-40B4-BE49-F238E27FC236}">
                <a16:creationId xmlns:a16="http://schemas.microsoft.com/office/drawing/2014/main" id="{3F4D0FDD-7071-55E7-8124-8BF3ADCA7A4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5408" y="1690688"/>
            <a:ext cx="3490064" cy="245188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2C1305A-C369-C6DF-4894-AD8B40FAD3BD}"/>
              </a:ext>
            </a:extLst>
          </p:cNvPr>
          <p:cNvSpPr txBox="1"/>
          <p:nvPr/>
        </p:nvSpPr>
        <p:spPr>
          <a:xfrm>
            <a:off x="7544582" y="4308953"/>
            <a:ext cx="3231716" cy="646331"/>
          </a:xfrm>
          <a:prstGeom prst="rect">
            <a:avLst/>
          </a:prstGeom>
          <a:noFill/>
        </p:spPr>
        <p:txBody>
          <a:bodyPr wrap="square" rtlCol="0">
            <a:spAutoFit/>
          </a:bodyPr>
          <a:lstStyle/>
          <a:p>
            <a:r>
              <a:rPr lang="en-US" i="1" dirty="0"/>
              <a:t>I felt that there should be a picture of some kind over here.</a:t>
            </a:r>
          </a:p>
        </p:txBody>
      </p:sp>
    </p:spTree>
    <p:extLst>
      <p:ext uri="{BB962C8B-B14F-4D97-AF65-F5344CB8AC3E}">
        <p14:creationId xmlns:p14="http://schemas.microsoft.com/office/powerpoint/2010/main" val="2080362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29B28-D394-40C4-80DB-F7BE082B050C}"/>
              </a:ext>
            </a:extLst>
          </p:cNvPr>
          <p:cNvSpPr>
            <a:spLocks noGrp="1"/>
          </p:cNvSpPr>
          <p:nvPr>
            <p:ph type="title"/>
          </p:nvPr>
        </p:nvSpPr>
        <p:spPr/>
        <p:txBody>
          <a:bodyPr>
            <a:normAutofit fontScale="90000"/>
          </a:bodyPr>
          <a:lstStyle/>
          <a:p>
            <a:r>
              <a:rPr lang="en-US" dirty="0"/>
              <a:t>Thinking of moles as ”amount of stuff” should make it easier to figure out how it relates to gases.</a:t>
            </a:r>
          </a:p>
        </p:txBody>
      </p:sp>
      <p:sp>
        <p:nvSpPr>
          <p:cNvPr id="3" name="Content Placeholder 2">
            <a:extLst>
              <a:ext uri="{FF2B5EF4-FFF2-40B4-BE49-F238E27FC236}">
                <a16:creationId xmlns:a16="http://schemas.microsoft.com/office/drawing/2014/main" id="{87C1A4EF-AAF9-109A-7504-D4C496071408}"/>
              </a:ext>
            </a:extLst>
          </p:cNvPr>
          <p:cNvSpPr>
            <a:spLocks noGrp="1"/>
          </p:cNvSpPr>
          <p:nvPr>
            <p:ph idx="1"/>
          </p:nvPr>
        </p:nvSpPr>
        <p:spPr>
          <a:xfrm>
            <a:off x="838200" y="1825624"/>
            <a:ext cx="6589734" cy="4437389"/>
          </a:xfrm>
        </p:spPr>
        <p:txBody>
          <a:bodyPr>
            <a:noAutofit/>
          </a:bodyPr>
          <a:lstStyle/>
          <a:p>
            <a:pPr marL="0" indent="0">
              <a:buNone/>
            </a:pPr>
            <a:r>
              <a:rPr lang="en-US" sz="2700" dirty="0"/>
              <a:t>A question:  How do the properties of a gas change when we have more of it?</a:t>
            </a:r>
          </a:p>
          <a:p>
            <a:pPr marL="0" indent="0">
              <a:buNone/>
            </a:pPr>
            <a:endParaRPr lang="en-US" sz="2700" dirty="0"/>
          </a:p>
          <a:p>
            <a:pPr marL="0" indent="0">
              <a:buNone/>
            </a:pPr>
            <a:r>
              <a:rPr lang="en-US" sz="2700" dirty="0"/>
              <a:t>If I try to cram more stuff into a container:</a:t>
            </a:r>
          </a:p>
          <a:p>
            <a:r>
              <a:rPr lang="en-US" sz="2700" dirty="0"/>
              <a:t>The pressure will go up because there’s more stuff to hit the sides of the container.</a:t>
            </a:r>
          </a:p>
          <a:p>
            <a:r>
              <a:rPr lang="en-US" sz="2700" dirty="0"/>
              <a:t>The volume will go up because the stuff will want to take up some more space.</a:t>
            </a:r>
          </a:p>
          <a:p>
            <a:r>
              <a:rPr lang="en-US" sz="2700" dirty="0"/>
              <a:t>The temperature will stay the same.</a:t>
            </a:r>
          </a:p>
        </p:txBody>
      </p:sp>
      <p:pic>
        <p:nvPicPr>
          <p:cNvPr id="17410" name="Picture 2">
            <a:extLst>
              <a:ext uri="{FF2B5EF4-FFF2-40B4-BE49-F238E27FC236}">
                <a16:creationId xmlns:a16="http://schemas.microsoft.com/office/drawing/2014/main" id="{5A8990C6-1937-71A0-1E97-CA05FF43AC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53403" y="1955920"/>
            <a:ext cx="3227018" cy="241685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738DF60-8B77-0877-09DC-94A7F34724D8}"/>
              </a:ext>
            </a:extLst>
          </p:cNvPr>
          <p:cNvSpPr txBox="1"/>
          <p:nvPr/>
        </p:nvSpPr>
        <p:spPr>
          <a:xfrm>
            <a:off x="7899226" y="4468910"/>
            <a:ext cx="3118981" cy="923330"/>
          </a:xfrm>
          <a:prstGeom prst="rect">
            <a:avLst/>
          </a:prstGeom>
          <a:noFill/>
        </p:spPr>
        <p:txBody>
          <a:bodyPr wrap="square" rtlCol="0">
            <a:spAutoFit/>
          </a:bodyPr>
          <a:lstStyle/>
          <a:p>
            <a:r>
              <a:rPr lang="en-US" i="1" dirty="0"/>
              <a:t>If you search for “a lot of stuff”, this is one of the </a:t>
            </a:r>
          </a:p>
          <a:p>
            <a:r>
              <a:rPr lang="en-US" i="1" dirty="0"/>
              <a:t>results you’ll get.</a:t>
            </a:r>
          </a:p>
        </p:txBody>
      </p:sp>
    </p:spTree>
    <p:extLst>
      <p:ext uri="{BB962C8B-B14F-4D97-AF65-F5344CB8AC3E}">
        <p14:creationId xmlns:p14="http://schemas.microsoft.com/office/powerpoint/2010/main" val="12277952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CC405-B443-6F1B-314E-7E768EA015F4}"/>
              </a:ext>
            </a:extLst>
          </p:cNvPr>
          <p:cNvSpPr>
            <a:spLocks noGrp="1"/>
          </p:cNvSpPr>
          <p:nvPr>
            <p:ph type="title"/>
          </p:nvPr>
        </p:nvSpPr>
        <p:spPr/>
        <p:txBody>
          <a:bodyPr/>
          <a:lstStyle/>
          <a:p>
            <a:r>
              <a:rPr lang="en-US" dirty="0"/>
              <a:t>Let’s put this in an equation called the ideal gas law:</a:t>
            </a:r>
          </a:p>
        </p:txBody>
      </p:sp>
      <p:sp>
        <p:nvSpPr>
          <p:cNvPr id="3" name="Content Placeholder 2">
            <a:extLst>
              <a:ext uri="{FF2B5EF4-FFF2-40B4-BE49-F238E27FC236}">
                <a16:creationId xmlns:a16="http://schemas.microsoft.com/office/drawing/2014/main" id="{C179A799-F6B6-CC06-35BF-CB070EC4801E}"/>
              </a:ext>
            </a:extLst>
          </p:cNvPr>
          <p:cNvSpPr>
            <a:spLocks noGrp="1"/>
          </p:cNvSpPr>
          <p:nvPr>
            <p:ph idx="1"/>
          </p:nvPr>
        </p:nvSpPr>
        <p:spPr/>
        <p:txBody>
          <a:bodyPr>
            <a:normAutofit lnSpcReduction="10000"/>
          </a:bodyPr>
          <a:lstStyle/>
          <a:p>
            <a:pPr marL="0" indent="0" algn="ctr">
              <a:buNone/>
            </a:pPr>
            <a:r>
              <a:rPr lang="en-US" sz="8000" dirty="0"/>
              <a:t>PV = </a:t>
            </a:r>
            <a:r>
              <a:rPr lang="en-US" sz="8000" dirty="0" err="1"/>
              <a:t>nRT</a:t>
            </a:r>
            <a:endParaRPr lang="en-US" sz="8000" dirty="0"/>
          </a:p>
          <a:p>
            <a:pPr marL="0" indent="0">
              <a:buNone/>
            </a:pPr>
            <a:endParaRPr lang="en-US" dirty="0"/>
          </a:p>
          <a:p>
            <a:pPr marL="0" indent="0">
              <a:buNone/>
            </a:pPr>
            <a:r>
              <a:rPr lang="en-US" dirty="0"/>
              <a:t>P = pressure of a gas (atmospheres)</a:t>
            </a:r>
          </a:p>
          <a:p>
            <a:pPr marL="0" indent="0">
              <a:buNone/>
            </a:pPr>
            <a:r>
              <a:rPr lang="en-US" dirty="0"/>
              <a:t>V = volume of a gas (liters)</a:t>
            </a:r>
          </a:p>
          <a:p>
            <a:pPr marL="0" indent="0">
              <a:buNone/>
            </a:pPr>
            <a:r>
              <a:rPr lang="en-US" dirty="0"/>
              <a:t>n = moles of the gas</a:t>
            </a:r>
          </a:p>
          <a:p>
            <a:pPr marL="0" indent="0">
              <a:buNone/>
            </a:pPr>
            <a:r>
              <a:rPr lang="en-US" dirty="0"/>
              <a:t>R = ideal gas constant (0.08206 </a:t>
            </a:r>
            <a:r>
              <a:rPr lang="en-US" dirty="0" err="1"/>
              <a:t>Latm</a:t>
            </a:r>
            <a:r>
              <a:rPr lang="en-US" dirty="0"/>
              <a:t>/mol K).  I’ll always give this </a:t>
            </a:r>
            <a:r>
              <a:rPr lang="en-US"/>
              <a:t>to 	you</a:t>
            </a:r>
            <a:r>
              <a:rPr lang="en-US" dirty="0"/>
              <a:t>, so don’t worry about </a:t>
            </a:r>
            <a:r>
              <a:rPr lang="en-US"/>
              <a:t>memorizing it.</a:t>
            </a:r>
            <a:endParaRPr lang="en-US" dirty="0"/>
          </a:p>
          <a:p>
            <a:pPr marL="0" indent="0">
              <a:buNone/>
            </a:pPr>
            <a:r>
              <a:rPr lang="en-US" dirty="0"/>
              <a:t>T = temperature of the gas (in Kelvin)</a:t>
            </a:r>
          </a:p>
        </p:txBody>
      </p:sp>
    </p:spTree>
    <p:extLst>
      <p:ext uri="{BB962C8B-B14F-4D97-AF65-F5344CB8AC3E}">
        <p14:creationId xmlns:p14="http://schemas.microsoft.com/office/powerpoint/2010/main" val="14720826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1B40A5-5693-0B6F-5ED0-D7D1513C72DE}"/>
              </a:ext>
            </a:extLst>
          </p:cNvPr>
          <p:cNvSpPr>
            <a:spLocks noGrp="1"/>
          </p:cNvSpPr>
          <p:nvPr>
            <p:ph type="title"/>
          </p:nvPr>
        </p:nvSpPr>
        <p:spPr/>
        <p:txBody>
          <a:bodyPr/>
          <a:lstStyle/>
          <a:p>
            <a:r>
              <a:rPr lang="en-US" dirty="0"/>
              <a:t>Let’s do an example:</a:t>
            </a:r>
          </a:p>
        </p:txBody>
      </p:sp>
      <p:sp>
        <p:nvSpPr>
          <p:cNvPr id="4" name="TextBox 3">
            <a:extLst>
              <a:ext uri="{FF2B5EF4-FFF2-40B4-BE49-F238E27FC236}">
                <a16:creationId xmlns:a16="http://schemas.microsoft.com/office/drawing/2014/main" id="{5C91953E-593E-ECCB-2369-F644B64D7A32}"/>
              </a:ext>
            </a:extLst>
          </p:cNvPr>
          <p:cNvSpPr txBox="1"/>
          <p:nvPr/>
        </p:nvSpPr>
        <p:spPr>
          <a:xfrm>
            <a:off x="1490597" y="1590805"/>
            <a:ext cx="9432099" cy="4431983"/>
          </a:xfrm>
          <a:prstGeom prst="rect">
            <a:avLst/>
          </a:prstGeom>
          <a:noFill/>
        </p:spPr>
        <p:txBody>
          <a:bodyPr wrap="square" rtlCol="0">
            <a:spAutoFit/>
          </a:bodyPr>
          <a:lstStyle/>
          <a:p>
            <a:r>
              <a:rPr lang="en-US" sz="2400" dirty="0"/>
              <a:t>If I have 45 moles of oxygen gas in a container that has a volume of 10 L and a temperature of 325 K, what will the pressure inside this container be?</a:t>
            </a:r>
          </a:p>
          <a:p>
            <a:endParaRPr lang="en-US" dirty="0"/>
          </a:p>
          <a:p>
            <a:endParaRPr lang="en-US" sz="3200" dirty="0"/>
          </a:p>
          <a:p>
            <a:endParaRPr lang="en-US" sz="3200" dirty="0"/>
          </a:p>
          <a:p>
            <a:endParaRPr lang="en-US" sz="3200" dirty="0"/>
          </a:p>
          <a:p>
            <a:endParaRPr lang="en-US" sz="3200" dirty="0"/>
          </a:p>
          <a:p>
            <a:pPr algn="ctr"/>
            <a:r>
              <a:rPr lang="en-US" sz="3200" dirty="0"/>
              <a:t>P (10 L) = (45 mol)(0.08206 </a:t>
            </a:r>
            <a:r>
              <a:rPr lang="en-US" sz="3200" dirty="0" err="1"/>
              <a:t>Latm</a:t>
            </a:r>
            <a:r>
              <a:rPr lang="en-US" sz="3200" dirty="0"/>
              <a:t>/mol K)(325 K)</a:t>
            </a:r>
          </a:p>
          <a:p>
            <a:pPr algn="ctr"/>
            <a:r>
              <a:rPr lang="en-US" sz="3200" dirty="0"/>
              <a:t>P = 121 atm</a:t>
            </a:r>
          </a:p>
        </p:txBody>
      </p:sp>
      <p:pic>
        <p:nvPicPr>
          <p:cNvPr id="19458" name="Picture 2" descr="Chemistry Term 2 exam Flashcards | Quizlet">
            <a:extLst>
              <a:ext uri="{FF2B5EF4-FFF2-40B4-BE49-F238E27FC236}">
                <a16:creationId xmlns:a16="http://schemas.microsoft.com/office/drawing/2014/main" id="{A14ABC3F-7256-A47B-949B-E83296455F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6233" y="2577922"/>
            <a:ext cx="3442222" cy="24577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673515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E05456-73CB-3CD9-8549-1E2B74A60B26}"/>
              </a:ext>
            </a:extLst>
          </p:cNvPr>
          <p:cNvSpPr>
            <a:spLocks noGrp="1"/>
          </p:cNvSpPr>
          <p:nvPr>
            <p:ph type="title"/>
          </p:nvPr>
        </p:nvSpPr>
        <p:spPr/>
        <p:txBody>
          <a:bodyPr/>
          <a:lstStyle/>
          <a:p>
            <a:r>
              <a:rPr lang="en-US" dirty="0"/>
              <a:t>Let’s do another example:</a:t>
            </a:r>
          </a:p>
        </p:txBody>
      </p:sp>
      <p:sp>
        <p:nvSpPr>
          <p:cNvPr id="3" name="Content Placeholder 2">
            <a:extLst>
              <a:ext uri="{FF2B5EF4-FFF2-40B4-BE49-F238E27FC236}">
                <a16:creationId xmlns:a16="http://schemas.microsoft.com/office/drawing/2014/main" id="{6C84AFE6-FCD0-BAD5-0B98-5FBD39CA83E3}"/>
              </a:ext>
            </a:extLst>
          </p:cNvPr>
          <p:cNvSpPr>
            <a:spLocks noGrp="1"/>
          </p:cNvSpPr>
          <p:nvPr>
            <p:ph idx="1"/>
          </p:nvPr>
        </p:nvSpPr>
        <p:spPr>
          <a:xfrm>
            <a:off x="838200" y="1825625"/>
            <a:ext cx="10515600" cy="1418616"/>
          </a:xfrm>
        </p:spPr>
        <p:txBody>
          <a:bodyPr/>
          <a:lstStyle/>
          <a:p>
            <a:pPr marL="0" indent="0">
              <a:buNone/>
            </a:pPr>
            <a:r>
              <a:rPr lang="en-US" dirty="0"/>
              <a:t>How many moles are in a 8.8 L container that has an internal pressure of 0.98 atm and a temperature of 298 K?  (R = 0.08206 </a:t>
            </a:r>
            <a:r>
              <a:rPr lang="en-US" dirty="0" err="1"/>
              <a:t>Latm</a:t>
            </a:r>
            <a:r>
              <a:rPr lang="en-US" dirty="0"/>
              <a:t>/</a:t>
            </a:r>
            <a:r>
              <a:rPr lang="en-US" dirty="0" err="1"/>
              <a:t>molK</a:t>
            </a:r>
            <a:r>
              <a:rPr lang="en-US" dirty="0"/>
              <a:t>)</a:t>
            </a:r>
          </a:p>
          <a:p>
            <a:pPr marL="0" indent="0">
              <a:buNone/>
            </a:pPr>
            <a:endParaRPr lang="en-US" dirty="0"/>
          </a:p>
          <a:p>
            <a:pPr marL="0" indent="0">
              <a:buNone/>
            </a:pPr>
            <a:endParaRPr lang="en-US" dirty="0"/>
          </a:p>
          <a:p>
            <a:pPr marL="0" indent="0">
              <a:buNone/>
            </a:pPr>
            <a:endParaRPr lang="en-US" dirty="0"/>
          </a:p>
        </p:txBody>
      </p:sp>
      <p:sp>
        <p:nvSpPr>
          <p:cNvPr id="5" name="TextBox 4">
            <a:extLst>
              <a:ext uri="{FF2B5EF4-FFF2-40B4-BE49-F238E27FC236}">
                <a16:creationId xmlns:a16="http://schemas.microsoft.com/office/drawing/2014/main" id="{6A778DF6-78A5-EBB6-EB3D-EA41269E4195}"/>
              </a:ext>
            </a:extLst>
          </p:cNvPr>
          <p:cNvSpPr txBox="1"/>
          <p:nvPr/>
        </p:nvSpPr>
        <p:spPr>
          <a:xfrm>
            <a:off x="8743167" y="5686816"/>
            <a:ext cx="2931091" cy="369332"/>
          </a:xfrm>
          <a:prstGeom prst="rect">
            <a:avLst/>
          </a:prstGeom>
          <a:noFill/>
        </p:spPr>
        <p:txBody>
          <a:bodyPr wrap="square" rtlCol="0">
            <a:spAutoFit/>
          </a:bodyPr>
          <a:lstStyle/>
          <a:p>
            <a:r>
              <a:rPr lang="en-US" dirty="0"/>
              <a:t>Show work here!</a:t>
            </a:r>
          </a:p>
        </p:txBody>
      </p:sp>
      <p:cxnSp>
        <p:nvCxnSpPr>
          <p:cNvPr id="7" name="Straight Arrow Connector 6">
            <a:extLst>
              <a:ext uri="{FF2B5EF4-FFF2-40B4-BE49-F238E27FC236}">
                <a16:creationId xmlns:a16="http://schemas.microsoft.com/office/drawing/2014/main" id="{A7936223-0150-03D4-526F-B50488BCEE22}"/>
              </a:ext>
            </a:extLst>
          </p:cNvPr>
          <p:cNvCxnSpPr/>
          <p:nvPr/>
        </p:nvCxnSpPr>
        <p:spPr>
          <a:xfrm flipH="1" flipV="1">
            <a:off x="8279704" y="5373666"/>
            <a:ext cx="463463" cy="31315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7296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3D377-6110-716C-C033-F621D4748F88}"/>
              </a:ext>
            </a:extLst>
          </p:cNvPr>
          <p:cNvSpPr>
            <a:spLocks noGrp="1"/>
          </p:cNvSpPr>
          <p:nvPr>
            <p:ph type="title"/>
          </p:nvPr>
        </p:nvSpPr>
        <p:spPr/>
        <p:txBody>
          <a:bodyPr/>
          <a:lstStyle/>
          <a:p>
            <a:r>
              <a:rPr lang="en-US" dirty="0"/>
              <a:t>1. The volume of a gas depends on its temperature.</a:t>
            </a:r>
          </a:p>
        </p:txBody>
      </p:sp>
      <p:sp>
        <p:nvSpPr>
          <p:cNvPr id="3" name="Content Placeholder 2">
            <a:extLst>
              <a:ext uri="{FF2B5EF4-FFF2-40B4-BE49-F238E27FC236}">
                <a16:creationId xmlns:a16="http://schemas.microsoft.com/office/drawing/2014/main" id="{D351469B-B76E-FFEC-86F0-7B939DDE414C}"/>
              </a:ext>
            </a:extLst>
          </p:cNvPr>
          <p:cNvSpPr>
            <a:spLocks noGrp="1"/>
          </p:cNvSpPr>
          <p:nvPr>
            <p:ph idx="1"/>
          </p:nvPr>
        </p:nvSpPr>
        <p:spPr>
          <a:xfrm>
            <a:off x="1438275" y="1925637"/>
            <a:ext cx="10515600" cy="4351338"/>
          </a:xfrm>
        </p:spPr>
        <p:txBody>
          <a:bodyPr>
            <a:normAutofit/>
          </a:bodyPr>
          <a:lstStyle/>
          <a:p>
            <a:r>
              <a:rPr lang="en-US" sz="3600" dirty="0"/>
              <a:t>Heating a gas causes it to get bigger.</a:t>
            </a:r>
          </a:p>
          <a:p>
            <a:r>
              <a:rPr lang="en-US" sz="3600" dirty="0"/>
              <a:t>Cooling a gas causes it to get smaller.</a:t>
            </a:r>
          </a:p>
        </p:txBody>
      </p:sp>
      <p:pic>
        <p:nvPicPr>
          <p:cNvPr id="3074" name="Picture 2" descr="The Importance of Asking God &quot;Why?&quot; through Rosary Prayer | RosaryMeds">
            <a:extLst>
              <a:ext uri="{FF2B5EF4-FFF2-40B4-BE49-F238E27FC236}">
                <a16:creationId xmlns:a16="http://schemas.microsoft.com/office/drawing/2014/main" id="{ED1259C7-E54D-4D3D-E8FB-605FB3ADFF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4211" y="3114676"/>
            <a:ext cx="5306613" cy="3502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7869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455C41-9088-3F2A-A627-E91C773FD279}"/>
              </a:ext>
            </a:extLst>
          </p:cNvPr>
          <p:cNvSpPr>
            <a:spLocks noGrp="1"/>
          </p:cNvSpPr>
          <p:nvPr>
            <p:ph type="title"/>
          </p:nvPr>
        </p:nvSpPr>
        <p:spPr/>
        <p:txBody>
          <a:bodyPr/>
          <a:lstStyle/>
          <a:p>
            <a:r>
              <a:rPr lang="en-US" dirty="0"/>
              <a:t>Remember back to the world of KMT…</a:t>
            </a:r>
          </a:p>
        </p:txBody>
      </p:sp>
      <p:sp>
        <p:nvSpPr>
          <p:cNvPr id="4" name="TextBox 3">
            <a:extLst>
              <a:ext uri="{FF2B5EF4-FFF2-40B4-BE49-F238E27FC236}">
                <a16:creationId xmlns:a16="http://schemas.microsoft.com/office/drawing/2014/main" id="{43935DFE-4905-D2B7-B6D5-4E561A351B6A}"/>
              </a:ext>
            </a:extLst>
          </p:cNvPr>
          <p:cNvSpPr txBox="1"/>
          <p:nvPr/>
        </p:nvSpPr>
        <p:spPr>
          <a:xfrm>
            <a:off x="1400175" y="1514475"/>
            <a:ext cx="9329738" cy="1815882"/>
          </a:xfrm>
          <a:prstGeom prst="rect">
            <a:avLst/>
          </a:prstGeom>
          <a:noFill/>
        </p:spPr>
        <p:txBody>
          <a:bodyPr wrap="square" rtlCol="0">
            <a:spAutoFit/>
          </a:bodyPr>
          <a:lstStyle/>
          <a:p>
            <a:r>
              <a:rPr lang="en-US" sz="2800" dirty="0"/>
              <a:t>“Temperature is a measure of how fast the molecules in a material are traveling.  Higher temperatures equal higher molecular velocities.”  Or put another way, the hotter a gas is, the faster the molecules move.</a:t>
            </a:r>
          </a:p>
        </p:txBody>
      </p:sp>
      <p:pic>
        <p:nvPicPr>
          <p:cNvPr id="4098" name="Picture 2" descr="The Bible doesn't talk about toxic social environments of today, so ...">
            <a:extLst>
              <a:ext uri="{FF2B5EF4-FFF2-40B4-BE49-F238E27FC236}">
                <a16:creationId xmlns:a16="http://schemas.microsoft.com/office/drawing/2014/main" id="{2EE8E578-7181-0BC7-AB8C-9B92308512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24200" y="3527644"/>
            <a:ext cx="3446860" cy="275748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7E745E21-C87E-DB68-044B-A596A8B9C54C}"/>
              </a:ext>
            </a:extLst>
          </p:cNvPr>
          <p:cNvSpPr txBox="1"/>
          <p:nvPr/>
        </p:nvSpPr>
        <p:spPr>
          <a:xfrm>
            <a:off x="7024687" y="4721722"/>
            <a:ext cx="5434013" cy="369332"/>
          </a:xfrm>
          <a:prstGeom prst="rect">
            <a:avLst/>
          </a:prstGeom>
          <a:noFill/>
        </p:spPr>
        <p:txBody>
          <a:bodyPr wrap="square" rtlCol="0">
            <a:spAutoFit/>
          </a:bodyPr>
          <a:lstStyle/>
          <a:p>
            <a:r>
              <a:rPr lang="en-US" i="1" dirty="0"/>
              <a:t>So what?</a:t>
            </a:r>
          </a:p>
        </p:txBody>
      </p:sp>
    </p:spTree>
    <p:extLst>
      <p:ext uri="{BB962C8B-B14F-4D97-AF65-F5344CB8AC3E}">
        <p14:creationId xmlns:p14="http://schemas.microsoft.com/office/powerpoint/2010/main" val="88934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E0E8CEF-97FB-36D2-36E9-52123D3DD20A}"/>
              </a:ext>
            </a:extLst>
          </p:cNvPr>
          <p:cNvSpPr txBox="1"/>
          <p:nvPr/>
        </p:nvSpPr>
        <p:spPr>
          <a:xfrm>
            <a:off x="714375" y="571500"/>
            <a:ext cx="10758488" cy="3816429"/>
          </a:xfrm>
          <a:prstGeom prst="rect">
            <a:avLst/>
          </a:prstGeom>
          <a:noFill/>
        </p:spPr>
        <p:txBody>
          <a:bodyPr wrap="square" rtlCol="0">
            <a:spAutoFit/>
          </a:bodyPr>
          <a:lstStyle/>
          <a:p>
            <a:r>
              <a:rPr lang="en-US" sz="2800" dirty="0"/>
              <a:t>How this works:</a:t>
            </a:r>
          </a:p>
          <a:p>
            <a:pPr marL="457200" indent="-457200">
              <a:buFont typeface="Arial" panose="020B0604020202020204" pitchFamily="34" charset="0"/>
              <a:buChar char="•"/>
            </a:pPr>
            <a:r>
              <a:rPr lang="en-US" sz="2800" dirty="0"/>
              <a:t>The higher the temperature, the faster the gas particle.</a:t>
            </a:r>
          </a:p>
          <a:p>
            <a:pPr marL="457200" indent="-457200">
              <a:buFont typeface="Arial" panose="020B0604020202020204" pitchFamily="34" charset="0"/>
              <a:buChar char="•"/>
            </a:pPr>
            <a:r>
              <a:rPr lang="en-US" sz="2800" dirty="0"/>
              <a:t>The faster the gas particle, the harder it hits the walls of the container.</a:t>
            </a:r>
          </a:p>
          <a:p>
            <a:pPr marL="457200" indent="-457200">
              <a:buFont typeface="Arial" panose="020B0604020202020204" pitchFamily="34" charset="0"/>
              <a:buChar char="•"/>
            </a:pPr>
            <a:r>
              <a:rPr lang="en-US" sz="2800" dirty="0"/>
              <a:t>The harder it hits the walls of the container, the bigger the container.</a:t>
            </a:r>
          </a:p>
          <a:p>
            <a:endParaRPr lang="en-US" dirty="0"/>
          </a:p>
          <a:p>
            <a:r>
              <a:rPr lang="en-US" sz="2800" dirty="0"/>
              <a:t>Summing up, gases at a high temperature will be better at pushing out the sides of a container than gases at low temperatures.</a:t>
            </a:r>
          </a:p>
        </p:txBody>
      </p:sp>
      <p:sp>
        <p:nvSpPr>
          <p:cNvPr id="5" name="TextBox 4">
            <a:extLst>
              <a:ext uri="{FF2B5EF4-FFF2-40B4-BE49-F238E27FC236}">
                <a16:creationId xmlns:a16="http://schemas.microsoft.com/office/drawing/2014/main" id="{08D6AA72-8632-114D-A134-8E36955B3EFA}"/>
              </a:ext>
            </a:extLst>
          </p:cNvPr>
          <p:cNvSpPr txBox="1"/>
          <p:nvPr/>
        </p:nvSpPr>
        <p:spPr>
          <a:xfrm>
            <a:off x="5157788" y="5114940"/>
            <a:ext cx="5586412" cy="923330"/>
          </a:xfrm>
          <a:prstGeom prst="rect">
            <a:avLst/>
          </a:prstGeom>
          <a:noFill/>
        </p:spPr>
        <p:txBody>
          <a:bodyPr wrap="square" rtlCol="0">
            <a:spAutoFit/>
          </a:bodyPr>
          <a:lstStyle/>
          <a:p>
            <a:r>
              <a:rPr lang="en-US" i="1" dirty="0"/>
              <a:t>Using this reasoning, we can also guess that this truck will push on Emilio Estevez much harder if it’s moving quickly than if it’s moving slowly.</a:t>
            </a:r>
          </a:p>
        </p:txBody>
      </p:sp>
      <p:pic>
        <p:nvPicPr>
          <p:cNvPr id="5124" name="Picture 4" descr="1986: Looking Back At MAXIMUM OVERDRIVE - Warped Factor - Words in the ...">
            <a:extLst>
              <a:ext uri="{FF2B5EF4-FFF2-40B4-BE49-F238E27FC236}">
                <a16:creationId xmlns:a16="http://schemas.microsoft.com/office/drawing/2014/main" id="{17B75F13-A6DF-6A94-C417-E3845B9004B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94213" y="4541818"/>
            <a:ext cx="3003463" cy="20695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1888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7C0ECA-6E72-DF06-C6CE-CA69D751DA15}"/>
              </a:ext>
            </a:extLst>
          </p:cNvPr>
          <p:cNvSpPr>
            <a:spLocks noGrp="1"/>
          </p:cNvSpPr>
          <p:nvPr>
            <p:ph type="title"/>
          </p:nvPr>
        </p:nvSpPr>
        <p:spPr/>
        <p:txBody>
          <a:bodyPr/>
          <a:lstStyle/>
          <a:p>
            <a:r>
              <a:rPr lang="en-US" dirty="0"/>
              <a:t>2. The pressure of a gas depends on its temperature</a:t>
            </a:r>
          </a:p>
        </p:txBody>
      </p:sp>
      <p:sp>
        <p:nvSpPr>
          <p:cNvPr id="4" name="TextBox 3">
            <a:extLst>
              <a:ext uri="{FF2B5EF4-FFF2-40B4-BE49-F238E27FC236}">
                <a16:creationId xmlns:a16="http://schemas.microsoft.com/office/drawing/2014/main" id="{3D51755B-9BB4-839E-6D05-AB6C99A09BB7}"/>
              </a:ext>
            </a:extLst>
          </p:cNvPr>
          <p:cNvSpPr txBox="1"/>
          <p:nvPr/>
        </p:nvSpPr>
        <p:spPr>
          <a:xfrm>
            <a:off x="1215025" y="1928682"/>
            <a:ext cx="8818323" cy="4078039"/>
          </a:xfrm>
          <a:prstGeom prst="rect">
            <a:avLst/>
          </a:prstGeom>
          <a:noFill/>
        </p:spPr>
        <p:txBody>
          <a:bodyPr wrap="square" rtlCol="0">
            <a:spAutoFit/>
          </a:bodyPr>
          <a:lstStyle/>
          <a:p>
            <a:r>
              <a:rPr lang="en-US" sz="2200" b="1" dirty="0"/>
              <a:t>Pressure</a:t>
            </a:r>
            <a:r>
              <a:rPr lang="en-US" sz="2200" dirty="0"/>
              <a:t>:  The amount of force that gas molecules exert on the sides of a container if the volume of the container can’t change.</a:t>
            </a:r>
          </a:p>
          <a:p>
            <a:endParaRPr lang="en-US" sz="2200" dirty="0"/>
          </a:p>
          <a:p>
            <a:r>
              <a:rPr lang="en-US" sz="2200" dirty="0"/>
              <a:t>How we can use this to relate pressure to temperature:</a:t>
            </a:r>
          </a:p>
          <a:p>
            <a:pPr marL="285750" indent="-285750">
              <a:buFont typeface="Arial" panose="020B0604020202020204" pitchFamily="34" charset="0"/>
              <a:buChar char="•"/>
            </a:pPr>
            <a:r>
              <a:rPr lang="en-US" sz="2200" dirty="0"/>
              <a:t>From the last slide, we know that higher temperature = faster molecules.</a:t>
            </a:r>
          </a:p>
          <a:p>
            <a:pPr marL="285750" indent="-285750">
              <a:buFont typeface="Arial" panose="020B0604020202020204" pitchFamily="34" charset="0"/>
              <a:buChar char="•"/>
            </a:pPr>
            <a:r>
              <a:rPr lang="en-US" sz="2200" dirty="0"/>
              <a:t>Also from the last slide, we know that the faster things move, the more force they exert on other things.</a:t>
            </a:r>
          </a:p>
          <a:p>
            <a:endParaRPr lang="en-US" sz="2200" dirty="0"/>
          </a:p>
          <a:p>
            <a:r>
              <a:rPr lang="en-US" sz="2200" dirty="0"/>
              <a:t>Summing these two things up, we can say that:</a:t>
            </a:r>
          </a:p>
          <a:p>
            <a:endParaRPr lang="en-US" sz="900" dirty="0"/>
          </a:p>
          <a:p>
            <a:pPr algn="ctr"/>
            <a:r>
              <a:rPr lang="en-US" sz="2800" b="1" dirty="0"/>
              <a:t>Increased temperature = higher pressure.</a:t>
            </a:r>
          </a:p>
        </p:txBody>
      </p:sp>
    </p:spTree>
    <p:extLst>
      <p:ext uri="{BB962C8B-B14F-4D97-AF65-F5344CB8AC3E}">
        <p14:creationId xmlns:p14="http://schemas.microsoft.com/office/powerpoint/2010/main" val="3071186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3F1D12-F83E-6240-2FEB-0CE2B3577875}"/>
              </a:ext>
            </a:extLst>
          </p:cNvPr>
          <p:cNvSpPr>
            <a:spLocks noGrp="1"/>
          </p:cNvSpPr>
          <p:nvPr>
            <p:ph type="title"/>
          </p:nvPr>
        </p:nvSpPr>
        <p:spPr/>
        <p:txBody>
          <a:bodyPr/>
          <a:lstStyle/>
          <a:p>
            <a:r>
              <a:rPr lang="en-US" dirty="0"/>
              <a:t>Let’s visualize this with a real-world example:</a:t>
            </a:r>
          </a:p>
        </p:txBody>
      </p:sp>
      <p:sp>
        <p:nvSpPr>
          <p:cNvPr id="3" name="Content Placeholder 2">
            <a:extLst>
              <a:ext uri="{FF2B5EF4-FFF2-40B4-BE49-F238E27FC236}">
                <a16:creationId xmlns:a16="http://schemas.microsoft.com/office/drawing/2014/main" id="{1D33566D-2323-FDF8-A906-2C789B875245}"/>
              </a:ext>
            </a:extLst>
          </p:cNvPr>
          <p:cNvSpPr>
            <a:spLocks noGrp="1"/>
          </p:cNvSpPr>
          <p:nvPr>
            <p:ph idx="1"/>
          </p:nvPr>
        </p:nvSpPr>
        <p:spPr>
          <a:xfrm>
            <a:off x="1063669" y="1863203"/>
            <a:ext cx="10515600" cy="4351338"/>
          </a:xfrm>
        </p:spPr>
        <p:txBody>
          <a:bodyPr>
            <a:normAutofit/>
          </a:bodyPr>
          <a:lstStyle/>
          <a:p>
            <a:pPr marL="0" indent="0">
              <a:buNone/>
            </a:pPr>
            <a:r>
              <a:rPr lang="en-US" sz="2400" dirty="0"/>
              <a:t>Let’s say that a bunch of riot police are marching forward against a crowd that lobs very slow tennis balls at their shields.  You would be correct in guessing that these officers wouldn’t feel much pressure on the shields.</a:t>
            </a:r>
          </a:p>
          <a:p>
            <a:pPr marL="0" indent="0">
              <a:buNone/>
            </a:pPr>
            <a:endParaRPr lang="en-US" sz="2400" dirty="0"/>
          </a:p>
          <a:p>
            <a:pPr marL="0" indent="0">
              <a:buNone/>
            </a:pPr>
            <a:r>
              <a:rPr lang="en-US" sz="2400" dirty="0"/>
              <a:t>However, let’s say that the rioters each have a tennis ball cannon that shoots tennis balls very quickly.  These tennis balls will exert a lot more force on the shields than the ones lobbed slowly.</a:t>
            </a:r>
          </a:p>
          <a:p>
            <a:pPr marL="0" indent="0">
              <a:buNone/>
            </a:pPr>
            <a:endParaRPr lang="en-US" sz="2400" dirty="0"/>
          </a:p>
          <a:p>
            <a:pPr marL="0" indent="0">
              <a:buNone/>
            </a:pPr>
            <a:r>
              <a:rPr lang="en-US" sz="2400" dirty="0"/>
              <a:t>In the same way, faster/hotter molecules will push harder on the sides of whatever container you put them in than cold ones.</a:t>
            </a:r>
          </a:p>
        </p:txBody>
      </p:sp>
      <p:pic>
        <p:nvPicPr>
          <p:cNvPr id="6146" name="Picture 2" descr="Tennis Balls | Salem Academy Charter School">
            <a:extLst>
              <a:ext uri="{FF2B5EF4-FFF2-40B4-BE49-F238E27FC236}">
                <a16:creationId xmlns:a16="http://schemas.microsoft.com/office/drawing/2014/main" id="{E2EC1345-9C3C-6E8B-CFDE-798A66E14B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92120" y="5343481"/>
            <a:ext cx="2087149" cy="208714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9730AB9-B3A5-AF07-BB26-6C9064CF0C1D}"/>
              </a:ext>
            </a:extLst>
          </p:cNvPr>
          <p:cNvSpPr txBox="1"/>
          <p:nvPr/>
        </p:nvSpPr>
        <p:spPr>
          <a:xfrm>
            <a:off x="7979080" y="6125445"/>
            <a:ext cx="2141950" cy="523220"/>
          </a:xfrm>
          <a:prstGeom prst="rect">
            <a:avLst/>
          </a:prstGeom>
          <a:noFill/>
        </p:spPr>
        <p:txBody>
          <a:bodyPr wrap="square" rtlCol="0">
            <a:spAutoFit/>
          </a:bodyPr>
          <a:lstStyle/>
          <a:p>
            <a:r>
              <a:rPr lang="en-US" sz="1400" i="1" dirty="0"/>
              <a:t>Imagine this moving quickly.</a:t>
            </a:r>
          </a:p>
        </p:txBody>
      </p:sp>
      <p:pic>
        <p:nvPicPr>
          <p:cNvPr id="6148" name="Picture 4" descr="Tennis Ball PNG Transparent Images - PNG All">
            <a:extLst>
              <a:ext uri="{FF2B5EF4-FFF2-40B4-BE49-F238E27FC236}">
                <a16:creationId xmlns:a16="http://schemas.microsoft.com/office/drawing/2014/main" id="{F33530C8-AB02-78E4-D5B4-5B8C10B44B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407338" y="-297657"/>
            <a:ext cx="1471007" cy="1325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493882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ACB74-86E6-18DD-5398-5042478F50E6}"/>
              </a:ext>
            </a:extLst>
          </p:cNvPr>
          <p:cNvSpPr>
            <a:spLocks noGrp="1"/>
          </p:cNvSpPr>
          <p:nvPr>
            <p:ph type="title"/>
          </p:nvPr>
        </p:nvSpPr>
        <p:spPr/>
        <p:txBody>
          <a:bodyPr/>
          <a:lstStyle/>
          <a:p>
            <a:r>
              <a:rPr lang="en-US" dirty="0"/>
              <a:t>3.  The volume of a gas depends on its pressure</a:t>
            </a:r>
          </a:p>
        </p:txBody>
      </p:sp>
      <p:sp>
        <p:nvSpPr>
          <p:cNvPr id="4" name="TextBox 3">
            <a:extLst>
              <a:ext uri="{FF2B5EF4-FFF2-40B4-BE49-F238E27FC236}">
                <a16:creationId xmlns:a16="http://schemas.microsoft.com/office/drawing/2014/main" id="{E35F5B4E-F49E-3B90-AFD2-DDB49AB7A07F}"/>
              </a:ext>
            </a:extLst>
          </p:cNvPr>
          <p:cNvSpPr txBox="1"/>
          <p:nvPr/>
        </p:nvSpPr>
        <p:spPr>
          <a:xfrm>
            <a:off x="1365339" y="2000918"/>
            <a:ext cx="9219156" cy="2339102"/>
          </a:xfrm>
          <a:prstGeom prst="rect">
            <a:avLst/>
          </a:prstGeom>
          <a:noFill/>
        </p:spPr>
        <p:txBody>
          <a:bodyPr wrap="square" rtlCol="0">
            <a:spAutoFit/>
          </a:bodyPr>
          <a:lstStyle/>
          <a:p>
            <a:r>
              <a:rPr lang="en-US" sz="2200" dirty="0"/>
              <a:t>Let’s imagine we have a container with moveable sides.  What happens if we push on it from the outside?</a:t>
            </a:r>
          </a:p>
          <a:p>
            <a:endParaRPr lang="en-US" sz="2200" dirty="0"/>
          </a:p>
          <a:p>
            <a:r>
              <a:rPr lang="en-US" sz="2200" dirty="0"/>
              <a:t>For example, what happens if you have a container where the volume can change, such as a balloon or squirrel with a balloon in it?</a:t>
            </a:r>
          </a:p>
          <a:p>
            <a:endParaRPr lang="en-US" dirty="0"/>
          </a:p>
          <a:p>
            <a:endParaRPr lang="en-US" dirty="0"/>
          </a:p>
        </p:txBody>
      </p:sp>
      <p:pic>
        <p:nvPicPr>
          <p:cNvPr id="7170" name="Picture 2" descr="Balloon squirrel made by Balloontwistee Balloons And More, Blue ...">
            <a:extLst>
              <a:ext uri="{FF2B5EF4-FFF2-40B4-BE49-F238E27FC236}">
                <a16:creationId xmlns:a16="http://schemas.microsoft.com/office/drawing/2014/main" id="{701717FE-1C35-1FE2-0341-AD83588A33D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5215" y="4346407"/>
            <a:ext cx="1738080" cy="231744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A3406AF-58F4-3627-76C9-409E36C1792E}"/>
              </a:ext>
            </a:extLst>
          </p:cNvPr>
          <p:cNvSpPr txBox="1"/>
          <p:nvPr/>
        </p:nvSpPr>
        <p:spPr>
          <a:xfrm>
            <a:off x="4672908" y="5135795"/>
            <a:ext cx="5624187" cy="369332"/>
          </a:xfrm>
          <a:prstGeom prst="rect">
            <a:avLst/>
          </a:prstGeom>
          <a:noFill/>
        </p:spPr>
        <p:txBody>
          <a:bodyPr wrap="square" rtlCol="0">
            <a:spAutoFit/>
          </a:bodyPr>
          <a:lstStyle/>
          <a:p>
            <a:r>
              <a:rPr lang="en-US" i="1" dirty="0"/>
              <a:t>Or, for that matter, a squirrel made of balloons.</a:t>
            </a:r>
          </a:p>
        </p:txBody>
      </p:sp>
    </p:spTree>
    <p:extLst>
      <p:ext uri="{BB962C8B-B14F-4D97-AF65-F5344CB8AC3E}">
        <p14:creationId xmlns:p14="http://schemas.microsoft.com/office/powerpoint/2010/main" val="42262922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2C848-B71A-4A82-2529-F025BFCA3CF4}"/>
              </a:ext>
            </a:extLst>
          </p:cNvPr>
          <p:cNvSpPr>
            <a:spLocks noGrp="1"/>
          </p:cNvSpPr>
          <p:nvPr>
            <p:ph type="title"/>
          </p:nvPr>
        </p:nvSpPr>
        <p:spPr/>
        <p:txBody>
          <a:bodyPr/>
          <a:lstStyle/>
          <a:p>
            <a:r>
              <a:rPr lang="en-US" dirty="0"/>
              <a:t>Higher pressure = lower volume</a:t>
            </a:r>
          </a:p>
        </p:txBody>
      </p:sp>
      <p:sp>
        <p:nvSpPr>
          <p:cNvPr id="3" name="Content Placeholder 2">
            <a:extLst>
              <a:ext uri="{FF2B5EF4-FFF2-40B4-BE49-F238E27FC236}">
                <a16:creationId xmlns:a16="http://schemas.microsoft.com/office/drawing/2014/main" id="{B5BCBD17-23D9-6DE1-1F1B-ECC2AB0E2D01}"/>
              </a:ext>
            </a:extLst>
          </p:cNvPr>
          <p:cNvSpPr>
            <a:spLocks noGrp="1"/>
          </p:cNvSpPr>
          <p:nvPr>
            <p:ph idx="1"/>
          </p:nvPr>
        </p:nvSpPr>
        <p:spPr>
          <a:xfrm>
            <a:off x="1226507" y="1938359"/>
            <a:ext cx="10515600" cy="3748457"/>
          </a:xfrm>
        </p:spPr>
        <p:txBody>
          <a:bodyPr>
            <a:normAutofit/>
          </a:bodyPr>
          <a:lstStyle/>
          <a:p>
            <a:pPr marL="0" indent="0">
              <a:buNone/>
            </a:pPr>
            <a:r>
              <a:rPr lang="en-US" dirty="0"/>
              <a:t>Why?  Higher pressure will push on the gas molecules in a container.</a:t>
            </a:r>
          </a:p>
          <a:p>
            <a:pPr marL="0" indent="0">
              <a:buNone/>
            </a:pPr>
            <a:endParaRPr lang="en-US" dirty="0"/>
          </a:p>
          <a:p>
            <a:pPr marL="0" indent="0">
              <a:buNone/>
            </a:pPr>
            <a:r>
              <a:rPr lang="en-US" dirty="0"/>
              <a:t>There is a lot of space between gas molecules, so these molecules can be shoved closer together by this pushing.</a:t>
            </a:r>
          </a:p>
          <a:p>
            <a:pPr marL="0" indent="0">
              <a:buNone/>
            </a:pPr>
            <a:endParaRPr lang="en-US" dirty="0"/>
          </a:p>
          <a:p>
            <a:pPr marL="0" indent="0">
              <a:buNone/>
            </a:pPr>
            <a:r>
              <a:rPr lang="en-US" dirty="0"/>
              <a:t>As a result, the higher the pressure of a gas, the lower the volume.</a:t>
            </a:r>
          </a:p>
          <a:p>
            <a:pPr marL="0" indent="0">
              <a:buNone/>
            </a:pPr>
            <a:endParaRPr lang="en-US" dirty="0"/>
          </a:p>
        </p:txBody>
      </p:sp>
    </p:spTree>
    <p:extLst>
      <p:ext uri="{BB962C8B-B14F-4D97-AF65-F5344CB8AC3E}">
        <p14:creationId xmlns:p14="http://schemas.microsoft.com/office/powerpoint/2010/main" val="32994758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4420</TotalTime>
  <Words>1482</Words>
  <Application>Microsoft Macintosh PowerPoint</Application>
  <PresentationFormat>Widescreen</PresentationFormat>
  <Paragraphs>123</Paragraphs>
  <Slides>24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Aptos</vt:lpstr>
      <vt:lpstr>Aptos Display</vt:lpstr>
      <vt:lpstr>Arial</vt:lpstr>
      <vt:lpstr>Office Theme</vt:lpstr>
      <vt:lpstr>Gas</vt:lpstr>
      <vt:lpstr>The kinetic molecular theory of gases can help us to explain the behavior of gases.</vt:lpstr>
      <vt:lpstr>1. The volume of a gas depends on its temperature.</vt:lpstr>
      <vt:lpstr>Remember back to the world of KMT…</vt:lpstr>
      <vt:lpstr>PowerPoint Presentation</vt:lpstr>
      <vt:lpstr>2. The pressure of a gas depends on its temperature</vt:lpstr>
      <vt:lpstr>Let’s visualize this with a real-world example:</vt:lpstr>
      <vt:lpstr>3.  The volume of a gas depends on its pressure</vt:lpstr>
      <vt:lpstr>Higher pressure = lower volume</vt:lpstr>
      <vt:lpstr>Put them all together and you get the following three relationships between the P, V, and T of a gas.</vt:lpstr>
      <vt:lpstr>Or… </vt:lpstr>
      <vt:lpstr>PowerPoint Presentation</vt:lpstr>
      <vt:lpstr>A practice problem!</vt:lpstr>
      <vt:lpstr>Solution:  Let’s use the equation we talked about!</vt:lpstr>
      <vt:lpstr>Plugging these values into the equation…</vt:lpstr>
      <vt:lpstr>Reality check:  Does this make sense?</vt:lpstr>
      <vt:lpstr>Some more questions:</vt:lpstr>
      <vt:lpstr>Now, let’s do some practice!</vt:lpstr>
      <vt:lpstr>We’ve established the relationship between P, V, and T for gases.  What’s next?</vt:lpstr>
      <vt:lpstr>Not this again…</vt:lpstr>
      <vt:lpstr>Thinking of moles as ”amount of stuff” should make it easier to figure out how it relates to gases.</vt:lpstr>
      <vt:lpstr>Let’s put this in an equation called the ideal gas law:</vt:lpstr>
      <vt:lpstr>Let’s do an example:</vt:lpstr>
      <vt:lpstr>Let’s do another example: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Gas</dc:title>
  <dc:creator>Ian Guch</dc:creator>
  <cp:lastModifiedBy>Ian Guch</cp:lastModifiedBy>
  <cp:revision>10</cp:revision>
  <cp:lastPrinted>2024-04-10T11:35:05Z</cp:lastPrinted>
  <dcterms:created xsi:type="dcterms:W3CDTF">2024-04-08T11:29:45Z</dcterms:created>
  <dcterms:modified xsi:type="dcterms:W3CDTF">2024-04-11T13:09:51Z</dcterms:modified>
</cp:coreProperties>
</file>